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52" r:id="rId1"/>
  </p:sldMasterIdLst>
  <p:notesMasterIdLst>
    <p:notesMasterId r:id="rId31"/>
  </p:notesMasterIdLst>
  <p:handoutMasterIdLst>
    <p:handoutMasterId r:id="rId32"/>
  </p:handoutMasterIdLst>
  <p:sldIdLst>
    <p:sldId id="591" r:id="rId2"/>
    <p:sldId id="590" r:id="rId3"/>
    <p:sldId id="570" r:id="rId4"/>
    <p:sldId id="592" r:id="rId5"/>
    <p:sldId id="471" r:id="rId6"/>
    <p:sldId id="576" r:id="rId7"/>
    <p:sldId id="534" r:id="rId8"/>
    <p:sldId id="569" r:id="rId9"/>
    <p:sldId id="549" r:id="rId10"/>
    <p:sldId id="560" r:id="rId11"/>
    <p:sldId id="561" r:id="rId12"/>
    <p:sldId id="565" r:id="rId13"/>
    <p:sldId id="554" r:id="rId14"/>
    <p:sldId id="583" r:id="rId15"/>
    <p:sldId id="469" r:id="rId16"/>
    <p:sldId id="512" r:id="rId17"/>
    <p:sldId id="453" r:id="rId18"/>
    <p:sldId id="486" r:id="rId19"/>
    <p:sldId id="587" r:id="rId20"/>
    <p:sldId id="547" r:id="rId21"/>
    <p:sldId id="584" r:id="rId22"/>
    <p:sldId id="588" r:id="rId23"/>
    <p:sldId id="556" r:id="rId24"/>
    <p:sldId id="557" r:id="rId25"/>
    <p:sldId id="589" r:id="rId26"/>
    <p:sldId id="548" r:id="rId27"/>
    <p:sldId id="579" r:id="rId28"/>
    <p:sldId id="572" r:id="rId29"/>
    <p:sldId id="385" r:id="rId30"/>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Arial" charset="0"/>
        <a:ea typeface="ヒラギノ角ゴ ProN W3" charset="-128"/>
        <a:cs typeface="ヒラギノ角ゴ ProN W3" charset="-128"/>
        <a:sym typeface="Arial" charset="0"/>
      </a:defRPr>
    </a:lvl1pPr>
    <a:lvl2pPr marL="457200" algn="l" rtl="0" fontAlgn="base">
      <a:spcBef>
        <a:spcPct val="0"/>
      </a:spcBef>
      <a:spcAft>
        <a:spcPct val="0"/>
      </a:spcAft>
      <a:defRPr sz="2400" kern="1200">
        <a:solidFill>
          <a:srgbClr val="000000"/>
        </a:solidFill>
        <a:latin typeface="Arial" charset="0"/>
        <a:ea typeface="ヒラギノ角ゴ ProN W3" charset="-128"/>
        <a:cs typeface="ヒラギノ角ゴ ProN W3" charset="-128"/>
        <a:sym typeface="Arial" charset="0"/>
      </a:defRPr>
    </a:lvl2pPr>
    <a:lvl3pPr marL="914400" algn="l" rtl="0" fontAlgn="base">
      <a:spcBef>
        <a:spcPct val="0"/>
      </a:spcBef>
      <a:spcAft>
        <a:spcPct val="0"/>
      </a:spcAft>
      <a:defRPr sz="2400" kern="1200">
        <a:solidFill>
          <a:srgbClr val="000000"/>
        </a:solidFill>
        <a:latin typeface="Arial" charset="0"/>
        <a:ea typeface="ヒラギノ角ゴ ProN W3" charset="-128"/>
        <a:cs typeface="ヒラギノ角ゴ ProN W3" charset="-128"/>
        <a:sym typeface="Arial" charset="0"/>
      </a:defRPr>
    </a:lvl3pPr>
    <a:lvl4pPr marL="1371600" algn="l" rtl="0" fontAlgn="base">
      <a:spcBef>
        <a:spcPct val="0"/>
      </a:spcBef>
      <a:spcAft>
        <a:spcPct val="0"/>
      </a:spcAft>
      <a:defRPr sz="2400" kern="1200">
        <a:solidFill>
          <a:srgbClr val="000000"/>
        </a:solidFill>
        <a:latin typeface="Arial" charset="0"/>
        <a:ea typeface="ヒラギノ角ゴ ProN W3" charset="-128"/>
        <a:cs typeface="ヒラギノ角ゴ ProN W3" charset="-128"/>
        <a:sym typeface="Arial" charset="0"/>
      </a:defRPr>
    </a:lvl4pPr>
    <a:lvl5pPr marL="1828800" algn="l" rtl="0" fontAlgn="base">
      <a:spcBef>
        <a:spcPct val="0"/>
      </a:spcBef>
      <a:spcAft>
        <a:spcPct val="0"/>
      </a:spcAft>
      <a:defRPr sz="2400" kern="1200">
        <a:solidFill>
          <a:srgbClr val="000000"/>
        </a:solidFill>
        <a:latin typeface="Arial" charset="0"/>
        <a:ea typeface="ヒラギノ角ゴ ProN W3" charset="-128"/>
        <a:cs typeface="ヒラギノ角ゴ ProN W3" charset="-128"/>
        <a:sym typeface="Arial" charset="0"/>
      </a:defRPr>
    </a:lvl5pPr>
    <a:lvl6pPr marL="2286000" algn="l" defTabSz="457200" rtl="0" eaLnBrk="1" latinLnBrk="0" hangingPunct="1">
      <a:defRPr sz="2400" kern="1200">
        <a:solidFill>
          <a:srgbClr val="000000"/>
        </a:solidFill>
        <a:latin typeface="Arial" charset="0"/>
        <a:ea typeface="ヒラギノ角ゴ ProN W3" charset="-128"/>
        <a:cs typeface="ヒラギノ角ゴ ProN W3" charset="-128"/>
        <a:sym typeface="Arial" charset="0"/>
      </a:defRPr>
    </a:lvl6pPr>
    <a:lvl7pPr marL="2743200" algn="l" defTabSz="457200" rtl="0" eaLnBrk="1" latinLnBrk="0" hangingPunct="1">
      <a:defRPr sz="2400" kern="1200">
        <a:solidFill>
          <a:srgbClr val="000000"/>
        </a:solidFill>
        <a:latin typeface="Arial" charset="0"/>
        <a:ea typeface="ヒラギノ角ゴ ProN W3" charset="-128"/>
        <a:cs typeface="ヒラギノ角ゴ ProN W3" charset="-128"/>
        <a:sym typeface="Arial" charset="0"/>
      </a:defRPr>
    </a:lvl7pPr>
    <a:lvl8pPr marL="3200400" algn="l" defTabSz="457200" rtl="0" eaLnBrk="1" latinLnBrk="0" hangingPunct="1">
      <a:defRPr sz="2400" kern="1200">
        <a:solidFill>
          <a:srgbClr val="000000"/>
        </a:solidFill>
        <a:latin typeface="Arial" charset="0"/>
        <a:ea typeface="ヒラギノ角ゴ ProN W3" charset="-128"/>
        <a:cs typeface="ヒラギノ角ゴ ProN W3" charset="-128"/>
        <a:sym typeface="Arial" charset="0"/>
      </a:defRPr>
    </a:lvl8pPr>
    <a:lvl9pPr marL="3657600" algn="l" defTabSz="457200" rtl="0" eaLnBrk="1" latinLnBrk="0" hangingPunct="1">
      <a:defRPr sz="2400" kern="1200">
        <a:solidFill>
          <a:srgbClr val="000000"/>
        </a:solidFill>
        <a:latin typeface="Arial" charset="0"/>
        <a:ea typeface="ヒラギノ角ゴ ProN W3" charset="-128"/>
        <a:cs typeface="ヒラギノ角ゴ ProN W3" charset="-128"/>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6999C"/>
    <a:srgbClr val="BBBCBF"/>
    <a:srgbClr val="D4D5D7"/>
    <a:srgbClr val="E38A23"/>
    <a:srgbClr val="1674C1"/>
    <a:srgbClr val="F59426"/>
    <a:srgbClr val="F3F3F3"/>
    <a:srgbClr val="DFE0E3"/>
    <a:srgbClr val="70A933"/>
    <a:srgbClr val="363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1" autoAdjust="0"/>
    <p:restoredTop sz="85067" autoAdjust="0"/>
  </p:normalViewPr>
  <p:slideViewPr>
    <p:cSldViewPr snapToGrid="0" showGuides="1">
      <p:cViewPr varScale="1">
        <p:scale>
          <a:sx n="58" d="100"/>
          <a:sy n="58" d="100"/>
        </p:scale>
        <p:origin x="-1428" y="-90"/>
      </p:cViewPr>
      <p:guideLst>
        <p:guide orient="horz" pos="3997"/>
        <p:guide pos="4415"/>
      </p:guideLst>
    </p:cSldViewPr>
  </p:slideViewPr>
  <p:outlineViewPr>
    <p:cViewPr>
      <p:scale>
        <a:sx n="33" d="100"/>
        <a:sy n="33" d="100"/>
      </p:scale>
      <p:origin x="0" y="318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56" d="100"/>
          <a:sy n="156" d="100"/>
        </p:scale>
        <p:origin x="-379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amsung InterFace"/>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9974C0-EDAE-3E43-A85A-758E2BAC6BD6}" type="datetimeFigureOut">
              <a:rPr lang="en-US" smtClean="0">
                <a:latin typeface="Samsung InterFace"/>
              </a:rPr>
              <a:pPr/>
              <a:t>3/5/2014</a:t>
            </a:fld>
            <a:endParaRPr lang="en-US" dirty="0">
              <a:latin typeface="Samsung InterFace"/>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amsung InterFace"/>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31A12E-6439-E44A-A311-90EDC17308F5}" type="slidenum">
              <a:rPr lang="en-US" smtClean="0">
                <a:latin typeface="Samsung InterFace"/>
              </a:rPr>
              <a:pPr/>
              <a:t>‹#›</a:t>
            </a:fld>
            <a:endParaRPr lang="en-US" dirty="0">
              <a:latin typeface="Samsung InterFace"/>
            </a:endParaRPr>
          </a:p>
        </p:txBody>
      </p:sp>
    </p:spTree>
    <p:extLst>
      <p:ext uri="{BB962C8B-B14F-4D97-AF65-F5344CB8AC3E}">
        <p14:creationId xmlns:p14="http://schemas.microsoft.com/office/powerpoint/2010/main" val="375306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amsung InterFace"/>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amsung InterFace"/>
              </a:defRPr>
            </a:lvl1pPr>
          </a:lstStyle>
          <a:p>
            <a:fld id="{1B2C9312-73D7-4A4F-9AFF-578220A0BB2F}" type="datetimeFigureOut">
              <a:rPr lang="en-US" smtClean="0"/>
              <a:pPr/>
              <a:t>3/5/2014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amsung InterFace"/>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amsung InterFace"/>
              </a:defRPr>
            </a:lvl1pPr>
          </a:lstStyle>
          <a:p>
            <a:fld id="{5D1D0695-E78D-C641-8417-94E3F29F1919}" type="slidenum">
              <a:rPr lang="en-US" smtClean="0"/>
              <a:pPr/>
              <a:t>‹#›</a:t>
            </a:fld>
            <a:endParaRPr lang="en-US" dirty="0"/>
          </a:p>
        </p:txBody>
      </p:sp>
    </p:spTree>
    <p:extLst>
      <p:ext uri="{BB962C8B-B14F-4D97-AF65-F5344CB8AC3E}">
        <p14:creationId xmlns:p14="http://schemas.microsoft.com/office/powerpoint/2010/main" val="3047926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BYOD= Bring your own device</a:t>
            </a:r>
          </a:p>
          <a:p>
            <a:r>
              <a:rPr lang="en-US" dirty="0" smtClean="0"/>
              <a:t>COPE= Company owned personally enabled or corporate liable for the devices</a:t>
            </a:r>
          </a:p>
          <a:p>
            <a:r>
              <a:rPr lang="en-US" dirty="0" smtClean="0"/>
              <a:t>CAGR= Year over year growth rate over this time period of growth</a:t>
            </a: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2</a:t>
            </a:fld>
            <a:endParaRPr lang="en-US" dirty="0"/>
          </a:p>
        </p:txBody>
      </p:sp>
    </p:spTree>
    <p:extLst>
      <p:ext uri="{BB962C8B-B14F-4D97-AF65-F5344CB8AC3E}">
        <p14:creationId xmlns:p14="http://schemas.microsoft.com/office/powerpoint/2010/main" val="6312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(12/20/13 15:53) -----</a:t>
            </a:r>
          </a:p>
          <a:p>
            <a:r>
              <a:rPr lang="en-US" dirty="0"/>
              <a:t>- SEMP --&gt; secure android platform</a:t>
            </a:r>
          </a:p>
          <a:p>
            <a:pPr marL="171450" indent="-171450">
              <a:buFontTx/>
              <a:buChar char="-"/>
            </a:pPr>
            <a:r>
              <a:rPr lang="en-US" dirty="0" smtClean="0"/>
              <a:t>need </a:t>
            </a:r>
            <a:r>
              <a:rPr lang="en-US" dirty="0"/>
              <a:t>consistency in the title - protected apps &amp; </a:t>
            </a:r>
            <a:r>
              <a:rPr lang="en-US" dirty="0" smtClean="0"/>
              <a:t>data</a:t>
            </a:r>
          </a:p>
          <a:p>
            <a:pPr marL="171450" indent="-171450">
              <a:buFontTx/>
              <a:buChar char="-"/>
            </a:pPr>
            <a:endParaRPr lang="en-US" dirty="0" smtClean="0"/>
          </a:p>
          <a:p>
            <a:pPr marL="171450" indent="-171450">
              <a:buFontTx/>
              <a:buChar cha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Instead of the grey fadeout we want the two boxes to completely</a:t>
            </a:r>
            <a:r>
              <a:rPr lang="en-US" baseline="0" dirty="0" smtClean="0"/>
              <a:t> be removed and the main topic box to be centered (please let me know if you need more </a:t>
            </a:r>
            <a:r>
              <a:rPr lang="en-US" baseline="0" dirty="0" err="1" smtClean="0"/>
              <a:t>explaination</a:t>
            </a:r>
            <a:r>
              <a:rPr lang="en-US" baseline="0" dirty="0" smtClean="0"/>
              <a:t>)</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14</a:t>
            </a:fld>
            <a:endParaRPr lang="en-US" dirty="0"/>
          </a:p>
        </p:txBody>
      </p:sp>
    </p:spTree>
    <p:extLst>
      <p:ext uri="{BB962C8B-B14F-4D97-AF65-F5344CB8AC3E}">
        <p14:creationId xmlns:p14="http://schemas.microsoft.com/office/powerpoint/2010/main" val="116371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(12/20/13 15:53) -----</a:t>
            </a:r>
          </a:p>
          <a:p>
            <a:pPr marL="171450" indent="-171450">
              <a:buFontTx/>
              <a:buChar char="-"/>
            </a:pPr>
            <a:r>
              <a:rPr lang="en-US" dirty="0" smtClean="0"/>
              <a:t>image </a:t>
            </a:r>
            <a:r>
              <a:rPr lang="en-US" dirty="0"/>
              <a:t>size should be the </a:t>
            </a:r>
            <a:r>
              <a:rPr lang="en-US" dirty="0" smtClean="0"/>
              <a:t>same</a:t>
            </a:r>
          </a:p>
          <a:p>
            <a:pPr marL="171450" indent="-171450">
              <a:buFontTx/>
              <a:buChar char="-"/>
            </a:pPr>
            <a:r>
              <a:rPr lang="en-US" dirty="0" smtClean="0"/>
              <a:t>Image of a guy in a suite on the enterprise side</a:t>
            </a:r>
            <a:endParaRPr lang="en-US" dirty="0"/>
          </a:p>
          <a:p>
            <a:endParaRPr lang="en-US" dirty="0"/>
          </a:p>
          <a:p>
            <a:r>
              <a:rPr lang="en-US" dirty="0"/>
              <a:t>*** will provide another image of the home screen without the icon, copied to clipboard, different font, </a:t>
            </a:r>
            <a:r>
              <a:rPr lang="en-US" dirty="0" err="1"/>
              <a:t>etc</a:t>
            </a: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15</a:t>
            </a:fld>
            <a:endParaRPr lang="en-US" dirty="0"/>
          </a:p>
        </p:txBody>
      </p:sp>
    </p:spTree>
    <p:extLst>
      <p:ext uri="{BB962C8B-B14F-4D97-AF65-F5344CB8AC3E}">
        <p14:creationId xmlns:p14="http://schemas.microsoft.com/office/powerpoint/2010/main" val="201911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(12/20/13 15:57) -----</a:t>
            </a:r>
          </a:p>
          <a:p>
            <a:r>
              <a:rPr lang="en-US"/>
              <a:t>- add text: </a:t>
            </a:r>
          </a:p>
        </p:txBody>
      </p:sp>
      <p:sp>
        <p:nvSpPr>
          <p:cNvPr id="4" name="Slide Number Placeholder 3"/>
          <p:cNvSpPr>
            <a:spLocks noGrp="1"/>
          </p:cNvSpPr>
          <p:nvPr>
            <p:ph type="sldNum" sz="quarter" idx="10"/>
          </p:nvPr>
        </p:nvSpPr>
        <p:spPr/>
        <p:txBody>
          <a:bodyPr/>
          <a:lstStyle/>
          <a:p>
            <a:fld id="{5D1D0695-E78D-C641-8417-94E3F29F1919}" type="slidenum">
              <a:rPr lang="en-US" smtClean="0"/>
              <a:pPr/>
              <a:t>18</a:t>
            </a:fld>
            <a:endParaRPr lang="en-US" dirty="0"/>
          </a:p>
        </p:txBody>
      </p:sp>
    </p:spTree>
    <p:extLst>
      <p:ext uri="{BB962C8B-B14F-4D97-AF65-F5344CB8AC3E}">
        <p14:creationId xmlns:p14="http://schemas.microsoft.com/office/powerpoint/2010/main" val="373640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Multi-application SSO is built into the Knox Container</a:t>
            </a:r>
          </a:p>
          <a:p>
            <a:r>
              <a:rPr lang="en-US" sz="1200" dirty="0" smtClean="0"/>
              <a:t>The container identifies the user to the apps</a:t>
            </a:r>
          </a:p>
          <a:p>
            <a:r>
              <a:rPr lang="en-US" sz="1200" dirty="0" smtClean="0"/>
              <a:t>The container can get AD attributes for the apps</a:t>
            </a:r>
          </a:p>
          <a:p>
            <a:r>
              <a:rPr lang="en-US" sz="1200" dirty="0" smtClean="0"/>
              <a:t>Apps can request security tokens for their web app/service</a:t>
            </a:r>
          </a:p>
          <a:p>
            <a:endParaRPr lang="en-US" dirty="0"/>
          </a:p>
          <a:p>
            <a:r>
              <a:rPr lang="en-US" dirty="0" smtClean="0"/>
              <a:t>password </a:t>
            </a:r>
            <a:r>
              <a:rPr lang="en-US" dirty="0"/>
              <a:t>is stored and doesn't need to be reentered each time</a:t>
            </a:r>
          </a:p>
        </p:txBody>
      </p:sp>
      <p:sp>
        <p:nvSpPr>
          <p:cNvPr id="4" name="Slide Number Placeholder 3"/>
          <p:cNvSpPr>
            <a:spLocks noGrp="1"/>
          </p:cNvSpPr>
          <p:nvPr>
            <p:ph type="sldNum" sz="quarter" idx="10"/>
          </p:nvPr>
        </p:nvSpPr>
        <p:spPr/>
        <p:txBody>
          <a:bodyPr/>
          <a:lstStyle/>
          <a:p>
            <a:fld id="{5D1D0695-E78D-C641-8417-94E3F29F1919}" type="slidenum">
              <a:rPr lang="en-US" smtClean="0"/>
              <a:pPr/>
              <a:t>19</a:t>
            </a:fld>
            <a:endParaRPr lang="en-US" dirty="0"/>
          </a:p>
        </p:txBody>
      </p:sp>
    </p:spTree>
    <p:extLst>
      <p:ext uri="{BB962C8B-B14F-4D97-AF65-F5344CB8AC3E}">
        <p14:creationId xmlns:p14="http://schemas.microsoft.com/office/powerpoint/2010/main" val="31074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21</a:t>
            </a:fld>
            <a:endParaRPr lang="en-US" dirty="0"/>
          </a:p>
        </p:txBody>
      </p:sp>
    </p:spTree>
    <p:extLst>
      <p:ext uri="{BB962C8B-B14F-4D97-AF65-F5344CB8AC3E}">
        <p14:creationId xmlns:p14="http://schemas.microsoft.com/office/powerpoint/2010/main" val="746524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KNOX technical details</a:t>
            </a:r>
          </a:p>
          <a:p>
            <a:r>
              <a:rPr lang="en-US" sz="1200" b="1" dirty="0" smtClean="0"/>
              <a:t>Container</a:t>
            </a:r>
          </a:p>
          <a:p>
            <a:r>
              <a:rPr lang="en-US" sz="1200" dirty="0" smtClean="0"/>
              <a:t>Install the KNOX container with a launcher icon, home screen and preloaded apps</a:t>
            </a:r>
          </a:p>
          <a:p>
            <a:r>
              <a:rPr lang="en-US" sz="1200" dirty="0" smtClean="0"/>
              <a:t>Lock the container, which requires the user to enter their KNOX password to unlock</a:t>
            </a:r>
          </a:p>
          <a:p>
            <a:r>
              <a:rPr lang="en-US" sz="1200" dirty="0" smtClean="0"/>
              <a:t>Uninstall the container</a:t>
            </a:r>
          </a:p>
          <a:p>
            <a:r>
              <a:rPr lang="en-US" sz="1200" dirty="0" smtClean="0"/>
              <a:t>Install or uninstall an app in the container through Samsung KNOX Apps</a:t>
            </a:r>
          </a:p>
          <a:p>
            <a:r>
              <a:rPr lang="en-US" sz="1200" dirty="0" smtClean="0"/>
              <a:t>Add or remove an app launcher icon on the KNOX home screen</a:t>
            </a:r>
          </a:p>
          <a:p>
            <a:r>
              <a:rPr lang="en-US" sz="1200" dirty="0" smtClean="0"/>
              <a:t>Define a whitelist or blacklist of apps that can be installed in the KNOX container</a:t>
            </a:r>
          </a:p>
          <a:p>
            <a:r>
              <a:rPr lang="en-US" sz="1200" dirty="0" smtClean="0"/>
              <a:t>Start or stop an app in the container</a:t>
            </a:r>
          </a:p>
          <a:p>
            <a:r>
              <a:rPr lang="en-US" sz="1200" dirty="0" smtClean="0"/>
              <a:t>Write data to an app's home directory</a:t>
            </a:r>
          </a:p>
          <a:p>
            <a:r>
              <a:rPr lang="en-US" sz="1200" dirty="0" smtClean="0"/>
              <a:t>Create a firewall around the container (for example, block the FTP port on the device from receiving connections, or block the device from connecting to the HTTP port on a web server)</a:t>
            </a:r>
          </a:p>
          <a:p>
            <a:r>
              <a:rPr lang="en-US" sz="1200" dirty="0" smtClean="0"/>
              <a:t>Define the password policy (same capabilities as the SAFE password)</a:t>
            </a:r>
          </a:p>
          <a:p>
            <a:r>
              <a:rPr lang="en-US" sz="1200" dirty="0" smtClean="0"/>
              <a:t>Enable or disable camera, non-secure keypad and share via list</a:t>
            </a:r>
          </a:p>
          <a:p>
            <a:r>
              <a:rPr lang="en-US" sz="1200" b="1" dirty="0" smtClean="0"/>
              <a:t>SE for Android</a:t>
            </a:r>
          </a:p>
          <a:p>
            <a:r>
              <a:rPr lang="en-US" sz="1200" dirty="0" smtClean="0"/>
              <a:t>Set the enforce status of SE Linux</a:t>
            </a:r>
          </a:p>
          <a:p>
            <a:r>
              <a:rPr lang="en-US" sz="1200" dirty="0" smtClean="0"/>
              <a:t>Set the enforce status of the Android Activity Manager Service (AMS)</a:t>
            </a:r>
          </a:p>
          <a:p>
            <a:r>
              <a:rPr lang="en-US" sz="1200" dirty="0" smtClean="0"/>
              <a:t>Write SE Linux policy file to SE for Android</a:t>
            </a:r>
          </a:p>
          <a:p>
            <a:r>
              <a:rPr lang="en-US" sz="1200" dirty="0" smtClean="0"/>
              <a:t>Write policies for SE for Android security contexts</a:t>
            </a:r>
          </a:p>
          <a:p>
            <a:r>
              <a:rPr lang="en-US" sz="1200" dirty="0" smtClean="0"/>
              <a:t>Map apps to SE for Android security contexts</a:t>
            </a:r>
          </a:p>
          <a:p>
            <a:r>
              <a:rPr lang="en-US" sz="1200" b="1" dirty="0" smtClean="0"/>
              <a:t>Integrity Management</a:t>
            </a:r>
          </a:p>
          <a:p>
            <a:r>
              <a:rPr lang="en-US" sz="1200" dirty="0" smtClean="0"/>
              <a:t>Add apps to the baseline scan</a:t>
            </a:r>
          </a:p>
          <a:p>
            <a:r>
              <a:rPr lang="en-US" sz="1200" dirty="0" smtClean="0"/>
              <a:t>Perform a pre-baseline scan</a:t>
            </a:r>
          </a:p>
          <a:p>
            <a:r>
              <a:rPr lang="en-US" sz="1200" dirty="0" smtClean="0"/>
              <a:t>Establish the kernel measurement baseline</a:t>
            </a:r>
          </a:p>
          <a:p>
            <a:r>
              <a:rPr lang="en-US" sz="1200" dirty="0" smtClean="0"/>
              <a:t>Scan the kernel or installed apps in real time</a:t>
            </a:r>
          </a:p>
          <a:p>
            <a:r>
              <a:rPr lang="en-US" sz="1200" dirty="0" smtClean="0"/>
              <a:t>Start or stop the continuous runtime integrity monitoring</a:t>
            </a:r>
          </a:p>
          <a:p>
            <a:r>
              <a:rPr lang="en-US" sz="1200" dirty="0" smtClean="0"/>
              <a:t>Define a subscriber to receive integrity violations and results</a:t>
            </a:r>
          </a:p>
          <a:p>
            <a:r>
              <a:rPr lang="en-US" sz="1200" dirty="0" smtClean="0"/>
              <a:t>Update the existing baseline with the new scan result</a:t>
            </a:r>
          </a:p>
          <a:p>
            <a:r>
              <a:rPr lang="en-US" sz="1200" b="1" dirty="0" smtClean="0"/>
              <a:t>VPN</a:t>
            </a:r>
          </a:p>
          <a:p>
            <a:r>
              <a:rPr lang="en-US" sz="1200" dirty="0" smtClean="0"/>
              <a:t>Add or remove a VPN profile</a:t>
            </a:r>
          </a:p>
          <a:p>
            <a:r>
              <a:rPr lang="en-US" sz="1200" dirty="0" smtClean="0"/>
              <a:t>Add or remove an app to or from a VPN profile so that when the app is launched, it uses a specific VPN</a:t>
            </a:r>
          </a:p>
          <a:p>
            <a:r>
              <a:rPr lang="en-US" sz="1200" dirty="0" smtClean="0"/>
              <a:t>Add all apps in the container to a VPN profile</a:t>
            </a:r>
          </a:p>
          <a:p>
            <a:r>
              <a:rPr lang="en-US" sz="1200" dirty="0" smtClean="0"/>
              <a:t>Enable a default forwarding route through defined network nodes</a:t>
            </a:r>
          </a:p>
          <a:p>
            <a:r>
              <a:rPr lang="en-US" sz="1200" dirty="0" smtClean="0"/>
              <a:t>Set the CA certificate or user certificate for a VPN profile</a:t>
            </a:r>
          </a:p>
          <a:p>
            <a:r>
              <a:rPr lang="en-US" sz="1200" dirty="0" smtClean="0"/>
              <a:t>Enable FIPS mode</a:t>
            </a:r>
          </a:p>
          <a:p>
            <a:r>
              <a:rPr lang="en-US" sz="1200" b="1" dirty="0" smtClean="0"/>
              <a:t>Single Sign-On (SSO)</a:t>
            </a:r>
          </a:p>
          <a:p>
            <a:r>
              <a:rPr lang="en-US" sz="1200" dirty="0" smtClean="0"/>
              <a:t>Define a whitelist or blacklist of apps allowed to use the SSO service</a:t>
            </a:r>
          </a:p>
          <a:p>
            <a:r>
              <a:rPr lang="en-US" sz="1200" dirty="0" smtClean="0"/>
              <a:t>Set user information</a:t>
            </a:r>
          </a:p>
          <a:p>
            <a:r>
              <a:rPr lang="en-US" sz="1200" dirty="0" smtClean="0"/>
              <a:t>Force user to re-authenticate</a:t>
            </a:r>
          </a:p>
          <a:p>
            <a:r>
              <a:rPr lang="en-US" sz="1200" b="1" dirty="0" smtClean="0"/>
              <a:t>Common Access Card (CAC) or </a:t>
            </a:r>
            <a:r>
              <a:rPr lang="en-US" sz="1200" b="1" dirty="0" err="1" smtClean="0"/>
              <a:t>SmartCard</a:t>
            </a:r>
            <a:endParaRPr lang="en-US" sz="1200" b="1" dirty="0" smtClean="0"/>
          </a:p>
          <a:p>
            <a:r>
              <a:rPr lang="en-US" sz="1200" dirty="0" smtClean="0"/>
              <a:t>Enable or disable CAC or </a:t>
            </a:r>
            <a:r>
              <a:rPr lang="en-US" sz="1200" dirty="0" err="1" smtClean="0"/>
              <a:t>SmartCard</a:t>
            </a:r>
            <a:r>
              <a:rPr lang="en-US" sz="1200" dirty="0" smtClean="0"/>
              <a:t> authentication for the browser or email</a:t>
            </a:r>
          </a:p>
          <a:p>
            <a:r>
              <a:rPr lang="en-US" sz="1200" b="1" dirty="0" smtClean="0"/>
              <a:t>SAFE technical details</a:t>
            </a:r>
          </a:p>
          <a:p>
            <a:r>
              <a:rPr lang="en-US" sz="1200" b="1" dirty="0" smtClean="0"/>
              <a:t>Data</a:t>
            </a:r>
          </a:p>
          <a:p>
            <a:r>
              <a:rPr lang="en-US" sz="1200" dirty="0" smtClean="0"/>
              <a:t>Start encryption and decryption on a device's internal memory or external SD card</a:t>
            </a:r>
          </a:p>
          <a:p>
            <a:r>
              <a:rPr lang="en-US" sz="1200" dirty="0" smtClean="0"/>
              <a:t>Wipe internal memory or the external SD card</a:t>
            </a:r>
          </a:p>
          <a:p>
            <a:r>
              <a:rPr lang="en-US" sz="1200" dirty="0" smtClean="0"/>
              <a:t>Lock out the device with a specific password</a:t>
            </a:r>
          </a:p>
          <a:p>
            <a:r>
              <a:rPr lang="en-US" sz="1200" dirty="0" smtClean="0"/>
              <a:t>Install or remove the certificates used to authenticate users for email, Wi- Fi or VPN</a:t>
            </a:r>
          </a:p>
          <a:p>
            <a:r>
              <a:rPr lang="en-US" sz="1200" dirty="0" smtClean="0"/>
              <a:t>Set the device enrollment status with the MDM server</a:t>
            </a:r>
          </a:p>
          <a:p>
            <a:r>
              <a:rPr lang="en-US" sz="1200" dirty="0" smtClean="0"/>
              <a:t>Power off a device</a:t>
            </a:r>
          </a:p>
          <a:p>
            <a:r>
              <a:rPr lang="en-US" sz="1200" b="1" dirty="0" smtClean="0"/>
              <a:t>Password</a:t>
            </a:r>
          </a:p>
          <a:p>
            <a:r>
              <a:rPr lang="en-US" sz="1200" dirty="0" smtClean="0"/>
              <a:t>Set the policy for user password patterns</a:t>
            </a:r>
          </a:p>
          <a:p>
            <a:r>
              <a:rPr lang="en-US" sz="1200" dirty="0" smtClean="0"/>
              <a:t>Set a blacklist of strings that are not allowed in passwords</a:t>
            </a:r>
          </a:p>
          <a:p>
            <a:r>
              <a:rPr lang="en-US" sz="1200" dirty="0" smtClean="0"/>
              <a:t>Set the number of failed password attempts before a device is disabled</a:t>
            </a:r>
          </a:p>
          <a:p>
            <a:r>
              <a:rPr lang="en-US" sz="1200" dirty="0" smtClean="0"/>
              <a:t>Set the time a password is valid, before it must be changed</a:t>
            </a:r>
          </a:p>
          <a:p>
            <a:r>
              <a:rPr lang="en-US" sz="1200" dirty="0" smtClean="0"/>
              <a:t>Set the number of previous passwords that cannot be used for a new password</a:t>
            </a:r>
          </a:p>
          <a:p>
            <a:r>
              <a:rPr lang="en-US" sz="1200" dirty="0" smtClean="0"/>
              <a:t>Show the user the password as it is entered</a:t>
            </a:r>
          </a:p>
          <a:p>
            <a:r>
              <a:rPr lang="en-US" sz="1200" b="1" dirty="0" smtClean="0"/>
              <a:t>Apps</a:t>
            </a:r>
          </a:p>
          <a:p>
            <a:r>
              <a:rPr lang="en-US" sz="1200" dirty="0" smtClean="0"/>
              <a:t>Install, update or uninstall an app on a device</a:t>
            </a:r>
          </a:p>
          <a:p>
            <a:r>
              <a:rPr lang="en-US" sz="1200" dirty="0" smtClean="0"/>
              <a:t>Disable the uninstallation of an app</a:t>
            </a:r>
          </a:p>
          <a:p>
            <a:r>
              <a:rPr lang="en-US" sz="1200" dirty="0" smtClean="0"/>
              <a:t>Force all apps to be installed on an external SD card</a:t>
            </a:r>
          </a:p>
          <a:p>
            <a:r>
              <a:rPr lang="en-US" sz="1200" dirty="0" smtClean="0"/>
              <a:t>Get a list of the apps installed on a device</a:t>
            </a:r>
          </a:p>
          <a:p>
            <a:r>
              <a:rPr lang="en-US" sz="1200" dirty="0" smtClean="0"/>
              <a:t>Start or stop an app used on a device</a:t>
            </a:r>
          </a:p>
          <a:p>
            <a:r>
              <a:rPr lang="en-US" sz="1200" dirty="0" smtClean="0"/>
              <a:t>Check if an app is currently in use</a:t>
            </a:r>
          </a:p>
          <a:p>
            <a:r>
              <a:rPr lang="en-US" sz="1200" dirty="0" smtClean="0"/>
              <a:t>Get info about an app: package name, version, how much RAM/CPU/network traffic it is using, the size of code/data/cache required, last time it was launched and how long it was used</a:t>
            </a:r>
          </a:p>
          <a:p>
            <a:r>
              <a:rPr lang="en-US" sz="1200" dirty="0" smtClean="0"/>
              <a:t>Back up or restore a device’s app data and preferences</a:t>
            </a:r>
          </a:p>
          <a:p>
            <a:r>
              <a:rPr lang="en-US" sz="1200" dirty="0" smtClean="0"/>
              <a:t>Wipe data associated with an app</a:t>
            </a:r>
          </a:p>
          <a:p>
            <a:r>
              <a:rPr lang="en-US" sz="1200" dirty="0" smtClean="0"/>
              <a:t>Define a whitelist or blacklist of apps or widgets that can be installed</a:t>
            </a:r>
          </a:p>
          <a:p>
            <a:r>
              <a:rPr lang="en-US" sz="1200" dirty="0" smtClean="0"/>
              <a:t>Disable or re-enable the native browser, Play store, voice dialer, or YouTube</a:t>
            </a:r>
          </a:p>
          <a:p>
            <a:r>
              <a:rPr lang="en-US" sz="1200" dirty="0" smtClean="0"/>
              <a:t>Add an app launcher icon to the home screen and change an app's launcher icon</a:t>
            </a:r>
          </a:p>
          <a:p>
            <a:r>
              <a:rPr lang="en-US" sz="1200" b="1" dirty="0" smtClean="0"/>
              <a:t>Enterprise License Management (ELM)</a:t>
            </a:r>
          </a:p>
          <a:p>
            <a:r>
              <a:rPr lang="en-US" sz="1200" dirty="0" smtClean="0"/>
              <a:t>Activate an enterprise license, which enables enterprise apps to access the MDM APIs</a:t>
            </a:r>
          </a:p>
          <a:p>
            <a:r>
              <a:rPr lang="en-US" sz="1200" b="1" dirty="0" smtClean="0"/>
              <a:t>HIDE DETAILS</a:t>
            </a:r>
          </a:p>
          <a:p>
            <a:r>
              <a:rPr lang="en-US" sz="1200" b="1" dirty="0" smtClean="0"/>
              <a:t>Exchange</a:t>
            </a:r>
          </a:p>
          <a:p>
            <a:r>
              <a:rPr lang="en-US" sz="1200" dirty="0" smtClean="0"/>
              <a:t>Add or delete an MS Exchange ActiveSync account</a:t>
            </a:r>
          </a:p>
          <a:p>
            <a:r>
              <a:rPr lang="en-US" sz="1200" dirty="0" smtClean="0"/>
              <a:t>Set the account host, domain, username, email address, password</a:t>
            </a:r>
          </a:p>
          <a:p>
            <a:r>
              <a:rPr lang="en-US" sz="1200" dirty="0" smtClean="0"/>
              <a:t>Enable or disable Secure Sockets Layer (SSL) security</a:t>
            </a:r>
          </a:p>
          <a:p>
            <a:r>
              <a:rPr lang="en-US" sz="1200" dirty="0" smtClean="0"/>
              <a:t>Indicate if all certificates accepted for SSL</a:t>
            </a:r>
          </a:p>
          <a:p>
            <a:r>
              <a:rPr lang="en-US" sz="1200" dirty="0" smtClean="0"/>
              <a:t>Set the certificate to be used for SSL authentication</a:t>
            </a:r>
          </a:p>
          <a:p>
            <a:r>
              <a:rPr lang="en-US" sz="1200" dirty="0" smtClean="0"/>
              <a:t>Enable S/MIME certificates</a:t>
            </a:r>
          </a:p>
          <a:p>
            <a:r>
              <a:rPr lang="en-US" sz="1200" dirty="0" smtClean="0"/>
              <a:t>Synch the account with the device contacts, calendar, tasks and notes</a:t>
            </a:r>
          </a:p>
          <a:p>
            <a:r>
              <a:rPr lang="en-US" sz="1200" dirty="0" smtClean="0"/>
              <a:t>Enable device vibration for a new email</a:t>
            </a:r>
          </a:p>
          <a:p>
            <a:r>
              <a:rPr lang="en-US" sz="1200" b="1" dirty="0" smtClean="0"/>
              <a:t>VPN</a:t>
            </a:r>
          </a:p>
          <a:p>
            <a:r>
              <a:rPr lang="en-US" sz="1200" dirty="0" smtClean="0"/>
              <a:t>Allow only </a:t>
            </a:r>
            <a:r>
              <a:rPr lang="en-US" sz="1200" dirty="0" err="1" smtClean="0"/>
              <a:t>IPsec</a:t>
            </a:r>
            <a:r>
              <a:rPr lang="en-US" sz="1200" dirty="0" smtClean="0"/>
              <a:t> or SSL/TLS connections</a:t>
            </a:r>
          </a:p>
          <a:p>
            <a:r>
              <a:rPr lang="en-US" sz="1200" dirty="0" smtClean="0"/>
              <a:t>Create, update or delete a VPN profile</a:t>
            </a:r>
          </a:p>
          <a:p>
            <a:r>
              <a:rPr lang="en-US" sz="1200" dirty="0" smtClean="0"/>
              <a:t>Configure the profile: ID, pre-shared key, CA certificate, user certificate, secret, encryption, DNS search domains/addresses and network node forwarding route</a:t>
            </a:r>
          </a:p>
          <a:p>
            <a:r>
              <a:rPr lang="en-US" sz="1200" b="1" dirty="0" smtClean="0"/>
              <a:t>Restrictions</a:t>
            </a:r>
          </a:p>
          <a:p>
            <a:r>
              <a:rPr lang="en-US" sz="1200" dirty="0" smtClean="0"/>
              <a:t>Enable or disable Android Beam, apps not from Google Play, audio recording, background process limits, backups to Google cloud, Bluetooth, camera, cellular data, clipboard, factory reset, Home key, microphone, mock GPS locations, NFC, OTA O/S upgrades, power button, S Beam, SD card writing, S Voice, screen captures, settings changes by user, Share Via list, status bar, tethering, USB debugging, USB storage, video recording, VPN, wallpaper and Wi-Fi</a:t>
            </a:r>
          </a:p>
          <a:p>
            <a:r>
              <a:rPr lang="en-US" sz="1200" b="1" dirty="0" smtClean="0"/>
              <a:t>Kiosk</a:t>
            </a:r>
          </a:p>
          <a:p>
            <a:r>
              <a:rPr lang="en-US" sz="1200" dirty="0" smtClean="0"/>
              <a:t>Enable or disable Kiosk mode, which provides a restricted version of the default Samsung home screen</a:t>
            </a:r>
          </a:p>
          <a:p>
            <a:r>
              <a:rPr lang="en-US" sz="1200" dirty="0" smtClean="0"/>
              <a:t>Enable or disable hardware keys, multi window mode or recently used apps display</a:t>
            </a:r>
          </a:p>
          <a:p>
            <a:r>
              <a:rPr lang="en-US" sz="1200" dirty="0" smtClean="0"/>
              <a:t>Hide the navigation bar, status bar or system bar</a:t>
            </a:r>
          </a:p>
          <a:p>
            <a:r>
              <a:rPr lang="en-US" sz="1200" b="1" dirty="0" smtClean="0"/>
              <a:t>Geo Fencing</a:t>
            </a:r>
          </a:p>
          <a:p>
            <a:r>
              <a:rPr lang="en-US" sz="1200" dirty="0" smtClean="0"/>
              <a:t>Create or destroy a </a:t>
            </a:r>
            <a:r>
              <a:rPr lang="en-US" sz="1200" dirty="0" err="1" smtClean="0"/>
              <a:t>geofence</a:t>
            </a:r>
            <a:r>
              <a:rPr lang="en-US" sz="1200" dirty="0" smtClean="0"/>
              <a:t> area, which can be linear, circular or polygonal</a:t>
            </a:r>
          </a:p>
          <a:p>
            <a:r>
              <a:rPr lang="en-US" sz="1200" dirty="0" smtClean="0"/>
              <a:t>Determine if a device is within the </a:t>
            </a:r>
            <a:r>
              <a:rPr lang="en-US" sz="1200" dirty="0" err="1" smtClean="0"/>
              <a:t>geofence</a:t>
            </a:r>
            <a:r>
              <a:rPr lang="en-US" sz="1200" dirty="0" smtClean="0"/>
              <a:t> area</a:t>
            </a:r>
          </a:p>
          <a:p>
            <a:r>
              <a:rPr lang="en-US" sz="1200" dirty="0" smtClean="0"/>
              <a:t>Set the minimum distance and time interval to monitor a </a:t>
            </a:r>
            <a:r>
              <a:rPr lang="en-US" sz="1200" dirty="0" err="1" smtClean="0"/>
              <a:t>geofence</a:t>
            </a:r>
            <a:endParaRPr lang="en-US" sz="1200" dirty="0" smtClean="0"/>
          </a:p>
          <a:p>
            <a:r>
              <a:rPr lang="en-US" sz="1200" dirty="0" smtClean="0"/>
              <a:t>Start or stop </a:t>
            </a:r>
            <a:r>
              <a:rPr lang="en-US" sz="1200" dirty="0" err="1" smtClean="0"/>
              <a:t>geofence</a:t>
            </a:r>
            <a:r>
              <a:rPr lang="en-US" sz="1200" dirty="0" smtClean="0"/>
              <a:t> monitoring</a:t>
            </a:r>
            <a:endParaRPr lang="en-US" sz="1200"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22</a:t>
            </a:fld>
            <a:endParaRPr lang="en-US" dirty="0"/>
          </a:p>
        </p:txBody>
      </p:sp>
    </p:spTree>
    <p:extLst>
      <p:ext uri="{BB962C8B-B14F-4D97-AF65-F5344CB8AC3E}">
        <p14:creationId xmlns:p14="http://schemas.microsoft.com/office/powerpoint/2010/main" val="826131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MDM’s developing every day we have over</a:t>
            </a:r>
            <a:r>
              <a:rPr lang="en-US" baseline="0" dirty="0" smtClean="0"/>
              <a:t> 80 working on SDKs on 1100 APIs.</a:t>
            </a: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23</a:t>
            </a:fld>
            <a:endParaRPr lang="en-US" dirty="0"/>
          </a:p>
        </p:txBody>
      </p:sp>
    </p:spTree>
    <p:extLst>
      <p:ext uri="{BB962C8B-B14F-4D97-AF65-F5344CB8AC3E}">
        <p14:creationId xmlns:p14="http://schemas.microsoft.com/office/powerpoint/2010/main" val="45394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dirty="0" smtClean="0"/>
              <a:t>KNOX technical details</a:t>
            </a:r>
          </a:p>
          <a:p>
            <a:r>
              <a:rPr lang="en-US" sz="1200" b="1" dirty="0" smtClean="0"/>
              <a:t>Container</a:t>
            </a:r>
          </a:p>
          <a:p>
            <a:r>
              <a:rPr lang="en-US" sz="1200" dirty="0" smtClean="0"/>
              <a:t>Install the KNOX container with a launcher icon, home screen and preloaded apps</a:t>
            </a:r>
          </a:p>
          <a:p>
            <a:r>
              <a:rPr lang="en-US" sz="1200" dirty="0" smtClean="0"/>
              <a:t>Lock the container, which requires the user to enter their KNOX password to unlock</a:t>
            </a:r>
          </a:p>
          <a:p>
            <a:r>
              <a:rPr lang="en-US" sz="1200" dirty="0" smtClean="0"/>
              <a:t>Uninstall the container</a:t>
            </a:r>
          </a:p>
          <a:p>
            <a:r>
              <a:rPr lang="en-US" sz="1200" dirty="0" smtClean="0"/>
              <a:t>Install or uninstall an app in the container through Samsung KNOX Apps</a:t>
            </a:r>
          </a:p>
          <a:p>
            <a:r>
              <a:rPr lang="en-US" sz="1200" dirty="0" smtClean="0"/>
              <a:t>Add or remove an app launcher icon on the KNOX home screen</a:t>
            </a:r>
          </a:p>
          <a:p>
            <a:r>
              <a:rPr lang="en-US" sz="1200" dirty="0" smtClean="0"/>
              <a:t>Define a whitelist or blacklist of apps that can be installed in the KNOX container</a:t>
            </a:r>
          </a:p>
          <a:p>
            <a:r>
              <a:rPr lang="en-US" sz="1200" dirty="0" smtClean="0"/>
              <a:t>Start or stop an app in the container</a:t>
            </a:r>
          </a:p>
          <a:p>
            <a:r>
              <a:rPr lang="en-US" sz="1200" dirty="0" smtClean="0"/>
              <a:t>Write data to an app's home directory</a:t>
            </a:r>
          </a:p>
          <a:p>
            <a:r>
              <a:rPr lang="en-US" sz="1200" dirty="0" smtClean="0"/>
              <a:t>Create a firewall around the container (for example, block the FTP port on the device from receiving connections, or block the device from connecting to the HTTP port on a web server)</a:t>
            </a:r>
          </a:p>
          <a:p>
            <a:r>
              <a:rPr lang="en-US" sz="1200" dirty="0" smtClean="0"/>
              <a:t>Define the password policy (same capabilities as the SAFE password)</a:t>
            </a:r>
          </a:p>
          <a:p>
            <a:r>
              <a:rPr lang="en-US" sz="1200" dirty="0" smtClean="0"/>
              <a:t>Enable or disable camera, non-secure keypad and share via list</a:t>
            </a:r>
          </a:p>
          <a:p>
            <a:r>
              <a:rPr lang="en-US" sz="1200" b="1" dirty="0" smtClean="0"/>
              <a:t>SE for Android</a:t>
            </a:r>
          </a:p>
          <a:p>
            <a:r>
              <a:rPr lang="en-US" sz="1200" dirty="0" smtClean="0"/>
              <a:t>Set the enforce status of SE Linux</a:t>
            </a:r>
          </a:p>
          <a:p>
            <a:r>
              <a:rPr lang="en-US" sz="1200" dirty="0" smtClean="0"/>
              <a:t>Set the enforce status of the Android Activity Manager Service (AMS)</a:t>
            </a:r>
          </a:p>
          <a:p>
            <a:r>
              <a:rPr lang="en-US" sz="1200" dirty="0" smtClean="0"/>
              <a:t>Write SE Linux policy file to SE for Android</a:t>
            </a:r>
          </a:p>
          <a:p>
            <a:r>
              <a:rPr lang="en-US" sz="1200" dirty="0" smtClean="0"/>
              <a:t>Write policies for SE for Android security contexts</a:t>
            </a:r>
          </a:p>
          <a:p>
            <a:r>
              <a:rPr lang="en-US" sz="1200" dirty="0" smtClean="0"/>
              <a:t>Map apps to SE for Android security contexts</a:t>
            </a:r>
          </a:p>
          <a:p>
            <a:r>
              <a:rPr lang="en-US" sz="1200" b="1" dirty="0" smtClean="0"/>
              <a:t>Integrity Management</a:t>
            </a:r>
          </a:p>
          <a:p>
            <a:r>
              <a:rPr lang="en-US" sz="1200" dirty="0" smtClean="0"/>
              <a:t>Add apps to the baseline scan</a:t>
            </a:r>
          </a:p>
          <a:p>
            <a:r>
              <a:rPr lang="en-US" sz="1200" dirty="0" smtClean="0"/>
              <a:t>Perform a pre-baseline scan</a:t>
            </a:r>
          </a:p>
          <a:p>
            <a:r>
              <a:rPr lang="en-US" sz="1200" dirty="0" smtClean="0"/>
              <a:t>Establish the kernel measurement baseline</a:t>
            </a:r>
          </a:p>
          <a:p>
            <a:r>
              <a:rPr lang="en-US" sz="1200" dirty="0" smtClean="0"/>
              <a:t>Scan the kernel or installed apps in real time</a:t>
            </a:r>
          </a:p>
          <a:p>
            <a:r>
              <a:rPr lang="en-US" sz="1200" dirty="0" smtClean="0"/>
              <a:t>Start or stop the continuous runtime integrity monitoring</a:t>
            </a:r>
          </a:p>
          <a:p>
            <a:r>
              <a:rPr lang="en-US" sz="1200" dirty="0" smtClean="0"/>
              <a:t>Define a subscriber to receive integrity violations and results</a:t>
            </a:r>
          </a:p>
          <a:p>
            <a:r>
              <a:rPr lang="en-US" sz="1200" dirty="0" smtClean="0"/>
              <a:t>Update the existing baseline with the new scan result</a:t>
            </a:r>
          </a:p>
          <a:p>
            <a:r>
              <a:rPr lang="en-US" sz="1200" b="1" dirty="0" smtClean="0"/>
              <a:t>VPN</a:t>
            </a:r>
          </a:p>
          <a:p>
            <a:r>
              <a:rPr lang="en-US" sz="1200" dirty="0" smtClean="0"/>
              <a:t>Add or remove a VPN profile</a:t>
            </a:r>
          </a:p>
          <a:p>
            <a:r>
              <a:rPr lang="en-US" sz="1200" dirty="0" smtClean="0"/>
              <a:t>Add or remove an app to or from a VPN profile so that when the app is launched, it uses a specific VPN</a:t>
            </a:r>
          </a:p>
          <a:p>
            <a:r>
              <a:rPr lang="en-US" sz="1200" dirty="0" smtClean="0"/>
              <a:t>Add all apps in the container to a VPN profile</a:t>
            </a:r>
          </a:p>
          <a:p>
            <a:r>
              <a:rPr lang="en-US" sz="1200" dirty="0" smtClean="0"/>
              <a:t>Enable a default forwarding route through defined network nodes</a:t>
            </a:r>
          </a:p>
          <a:p>
            <a:r>
              <a:rPr lang="en-US" sz="1200" dirty="0" smtClean="0"/>
              <a:t>Set the CA certificate or user certificate for a VPN profile</a:t>
            </a:r>
          </a:p>
          <a:p>
            <a:r>
              <a:rPr lang="en-US" sz="1200" dirty="0" smtClean="0"/>
              <a:t>Enable FIPS mode</a:t>
            </a:r>
          </a:p>
          <a:p>
            <a:r>
              <a:rPr lang="en-US" sz="1200" b="1" dirty="0" smtClean="0"/>
              <a:t>Single Sign-On (SSO)</a:t>
            </a:r>
          </a:p>
          <a:p>
            <a:r>
              <a:rPr lang="en-US" sz="1200" dirty="0" smtClean="0"/>
              <a:t>Define a whitelist or blacklist of apps allowed to use the SSO service</a:t>
            </a:r>
          </a:p>
          <a:p>
            <a:r>
              <a:rPr lang="en-US" sz="1200" dirty="0" smtClean="0"/>
              <a:t>Set user information</a:t>
            </a:r>
          </a:p>
          <a:p>
            <a:r>
              <a:rPr lang="en-US" sz="1200" dirty="0" smtClean="0"/>
              <a:t>Force user to re-authenticate</a:t>
            </a:r>
          </a:p>
          <a:p>
            <a:r>
              <a:rPr lang="en-US" sz="1200" b="1" dirty="0" smtClean="0"/>
              <a:t>Common Access Card (CAC) or </a:t>
            </a:r>
            <a:r>
              <a:rPr lang="en-US" sz="1200" b="1" dirty="0" err="1" smtClean="0"/>
              <a:t>SmartCard</a:t>
            </a:r>
            <a:endParaRPr lang="en-US" sz="1200" b="1" dirty="0" smtClean="0"/>
          </a:p>
          <a:p>
            <a:r>
              <a:rPr lang="en-US" sz="1200" dirty="0" smtClean="0"/>
              <a:t>Enable or disable CAC or </a:t>
            </a:r>
            <a:r>
              <a:rPr lang="en-US" sz="1200" dirty="0" err="1" smtClean="0"/>
              <a:t>SmartCard</a:t>
            </a:r>
            <a:r>
              <a:rPr lang="en-US" sz="1200" dirty="0" smtClean="0"/>
              <a:t> authentication for the browser or email</a:t>
            </a:r>
          </a:p>
          <a:p>
            <a:r>
              <a:rPr lang="en-US" sz="1200" b="1" dirty="0" smtClean="0"/>
              <a:t>SAFE technical details</a:t>
            </a:r>
          </a:p>
          <a:p>
            <a:r>
              <a:rPr lang="en-US" sz="1200" b="1" dirty="0" smtClean="0"/>
              <a:t>Data</a:t>
            </a:r>
          </a:p>
          <a:p>
            <a:r>
              <a:rPr lang="en-US" sz="1200" dirty="0" smtClean="0"/>
              <a:t>Start encryption and decryption on a device's internal memory or external SD card</a:t>
            </a:r>
          </a:p>
          <a:p>
            <a:r>
              <a:rPr lang="en-US" sz="1200" dirty="0" smtClean="0"/>
              <a:t>Wipe internal memory or the external SD card</a:t>
            </a:r>
          </a:p>
          <a:p>
            <a:r>
              <a:rPr lang="en-US" sz="1200" dirty="0" smtClean="0"/>
              <a:t>Lock out the device with a specific password</a:t>
            </a:r>
          </a:p>
          <a:p>
            <a:r>
              <a:rPr lang="en-US" sz="1200" dirty="0" smtClean="0"/>
              <a:t>Install or remove the certificates used to authenticate users for email, Wi- Fi or VPN</a:t>
            </a:r>
          </a:p>
          <a:p>
            <a:r>
              <a:rPr lang="en-US" sz="1200" dirty="0" smtClean="0"/>
              <a:t>Set the device enrollment status with the MDM server</a:t>
            </a:r>
          </a:p>
          <a:p>
            <a:r>
              <a:rPr lang="en-US" sz="1200" dirty="0" smtClean="0"/>
              <a:t>Power off a device</a:t>
            </a:r>
          </a:p>
          <a:p>
            <a:r>
              <a:rPr lang="en-US" sz="1200" b="1" dirty="0" smtClean="0"/>
              <a:t>Password</a:t>
            </a:r>
          </a:p>
          <a:p>
            <a:r>
              <a:rPr lang="en-US" sz="1200" dirty="0" smtClean="0"/>
              <a:t>Set the policy for user password patterns</a:t>
            </a:r>
          </a:p>
          <a:p>
            <a:r>
              <a:rPr lang="en-US" sz="1200" dirty="0" smtClean="0"/>
              <a:t>Set a blacklist of strings that are not allowed in passwords</a:t>
            </a:r>
          </a:p>
          <a:p>
            <a:r>
              <a:rPr lang="en-US" sz="1200" dirty="0" smtClean="0"/>
              <a:t>Set the number of failed password attempts before a device is disabled</a:t>
            </a:r>
          </a:p>
          <a:p>
            <a:r>
              <a:rPr lang="en-US" sz="1200" dirty="0" smtClean="0"/>
              <a:t>Set the time a password is valid, before it must be changed</a:t>
            </a:r>
          </a:p>
          <a:p>
            <a:r>
              <a:rPr lang="en-US" sz="1200" dirty="0" smtClean="0"/>
              <a:t>Set the number of previous passwords that cannot be used for a new password</a:t>
            </a:r>
          </a:p>
          <a:p>
            <a:r>
              <a:rPr lang="en-US" sz="1200" dirty="0" smtClean="0"/>
              <a:t>Show the user the password as it is entered</a:t>
            </a:r>
          </a:p>
          <a:p>
            <a:r>
              <a:rPr lang="en-US" sz="1200" b="1" dirty="0" smtClean="0"/>
              <a:t>Apps</a:t>
            </a:r>
          </a:p>
          <a:p>
            <a:r>
              <a:rPr lang="en-US" sz="1200" dirty="0" smtClean="0"/>
              <a:t>Install, update or uninstall an app on a device</a:t>
            </a:r>
          </a:p>
          <a:p>
            <a:r>
              <a:rPr lang="en-US" sz="1200" dirty="0" smtClean="0"/>
              <a:t>Disable the uninstallation of an app</a:t>
            </a:r>
          </a:p>
          <a:p>
            <a:r>
              <a:rPr lang="en-US" sz="1200" dirty="0" smtClean="0"/>
              <a:t>Force all apps to be installed on an external SD card</a:t>
            </a:r>
          </a:p>
          <a:p>
            <a:r>
              <a:rPr lang="en-US" sz="1200" dirty="0" smtClean="0"/>
              <a:t>Get a list of the apps installed on a device</a:t>
            </a:r>
          </a:p>
          <a:p>
            <a:r>
              <a:rPr lang="en-US" sz="1200" dirty="0" smtClean="0"/>
              <a:t>Start or stop an app used on a device</a:t>
            </a:r>
          </a:p>
          <a:p>
            <a:r>
              <a:rPr lang="en-US" sz="1200" dirty="0" smtClean="0"/>
              <a:t>Check if an app is currently in use</a:t>
            </a:r>
          </a:p>
          <a:p>
            <a:r>
              <a:rPr lang="en-US" sz="1200" dirty="0" smtClean="0"/>
              <a:t>Get info about an app: package name, version, how much RAM/CPU/network traffic it is using, the size of code/data/cache required, last time it was launched and how long it was used</a:t>
            </a:r>
          </a:p>
          <a:p>
            <a:r>
              <a:rPr lang="en-US" sz="1200" dirty="0" smtClean="0"/>
              <a:t>Back up or restore a device’s app data and preferences</a:t>
            </a:r>
          </a:p>
          <a:p>
            <a:r>
              <a:rPr lang="en-US" sz="1200" dirty="0" smtClean="0"/>
              <a:t>Wipe data associated with an app</a:t>
            </a:r>
          </a:p>
          <a:p>
            <a:r>
              <a:rPr lang="en-US" sz="1200" dirty="0" smtClean="0"/>
              <a:t>Define a whitelist or blacklist of apps or widgets that can be installed</a:t>
            </a:r>
          </a:p>
          <a:p>
            <a:r>
              <a:rPr lang="en-US" sz="1200" dirty="0" smtClean="0"/>
              <a:t>Disable or re-enable the native browser, Play store, voice dialer, or YouTube</a:t>
            </a:r>
          </a:p>
          <a:p>
            <a:r>
              <a:rPr lang="en-US" sz="1200" dirty="0" smtClean="0"/>
              <a:t>Add an app launcher icon to the home screen and change an app's launcher icon</a:t>
            </a:r>
          </a:p>
          <a:p>
            <a:r>
              <a:rPr lang="en-US" sz="1200" b="1" dirty="0" smtClean="0"/>
              <a:t>Enterprise License Management (ELM)</a:t>
            </a:r>
          </a:p>
          <a:p>
            <a:r>
              <a:rPr lang="en-US" sz="1200" dirty="0" smtClean="0"/>
              <a:t>Activate an enterprise license, which enables enterprise apps to access the MDM APIs</a:t>
            </a:r>
          </a:p>
          <a:p>
            <a:r>
              <a:rPr lang="en-US" sz="1200" b="1" dirty="0" smtClean="0"/>
              <a:t>HIDE DETAILS</a:t>
            </a:r>
          </a:p>
          <a:p>
            <a:r>
              <a:rPr lang="en-US" sz="1200" b="1" dirty="0" smtClean="0"/>
              <a:t>Exchange</a:t>
            </a:r>
          </a:p>
          <a:p>
            <a:r>
              <a:rPr lang="en-US" sz="1200" dirty="0" smtClean="0"/>
              <a:t>Add or delete an MS Exchange ActiveSync account</a:t>
            </a:r>
          </a:p>
          <a:p>
            <a:r>
              <a:rPr lang="en-US" sz="1200" dirty="0" smtClean="0"/>
              <a:t>Set the account host, domain, username, email address, password</a:t>
            </a:r>
          </a:p>
          <a:p>
            <a:r>
              <a:rPr lang="en-US" sz="1200" dirty="0" smtClean="0"/>
              <a:t>Enable or disable Secure Sockets Layer (SSL) security</a:t>
            </a:r>
          </a:p>
          <a:p>
            <a:r>
              <a:rPr lang="en-US" sz="1200" dirty="0" smtClean="0"/>
              <a:t>Indicate if all certificates accepted for SSL</a:t>
            </a:r>
          </a:p>
          <a:p>
            <a:r>
              <a:rPr lang="en-US" sz="1200" dirty="0" smtClean="0"/>
              <a:t>Set the certificate to be used for SSL authentication</a:t>
            </a:r>
          </a:p>
          <a:p>
            <a:r>
              <a:rPr lang="en-US" sz="1200" dirty="0" smtClean="0"/>
              <a:t>Enable S/MIME certificates</a:t>
            </a:r>
          </a:p>
          <a:p>
            <a:r>
              <a:rPr lang="en-US" sz="1200" dirty="0" smtClean="0"/>
              <a:t>Synch the account with the device contacts, calendar, tasks and notes</a:t>
            </a:r>
          </a:p>
          <a:p>
            <a:r>
              <a:rPr lang="en-US" sz="1200" dirty="0" smtClean="0"/>
              <a:t>Enable device vibration for a new email</a:t>
            </a:r>
          </a:p>
          <a:p>
            <a:r>
              <a:rPr lang="en-US" sz="1200" b="1" dirty="0" smtClean="0"/>
              <a:t>VPN</a:t>
            </a:r>
          </a:p>
          <a:p>
            <a:r>
              <a:rPr lang="en-US" sz="1200" dirty="0" smtClean="0"/>
              <a:t>Allow only </a:t>
            </a:r>
            <a:r>
              <a:rPr lang="en-US" sz="1200" dirty="0" err="1" smtClean="0"/>
              <a:t>IPsec</a:t>
            </a:r>
            <a:r>
              <a:rPr lang="en-US" sz="1200" dirty="0" smtClean="0"/>
              <a:t> or SSL/TLS connections</a:t>
            </a:r>
          </a:p>
          <a:p>
            <a:r>
              <a:rPr lang="en-US" sz="1200" dirty="0" smtClean="0"/>
              <a:t>Create, update or delete a VPN profile</a:t>
            </a:r>
          </a:p>
          <a:p>
            <a:r>
              <a:rPr lang="en-US" sz="1200" dirty="0" smtClean="0"/>
              <a:t>Configure the profile: ID, pre-shared key, CA certificate, user certificate, secret, encryption, DNS search domains/addresses and network node forwarding route</a:t>
            </a:r>
          </a:p>
          <a:p>
            <a:r>
              <a:rPr lang="en-US" sz="1200" b="1" dirty="0" smtClean="0"/>
              <a:t>Restrictions</a:t>
            </a:r>
          </a:p>
          <a:p>
            <a:r>
              <a:rPr lang="en-US" sz="1200" dirty="0" smtClean="0"/>
              <a:t>Enable or disable Android Beam, apps not from Google Play, audio recording, background process limits, backups to Google cloud, Bluetooth, camera, cellular data, clipboard, factory reset, Home key, microphone, mock GPS locations, NFC, OTA O/S upgrades, power button, S Beam, SD card writing, S Voice, screen captures, settings changes by user, Share Via list, status bar, tethering, USB debugging, USB storage, video recording, VPN, wallpaper and Wi-Fi</a:t>
            </a:r>
          </a:p>
          <a:p>
            <a:r>
              <a:rPr lang="en-US" sz="1200" b="1" dirty="0" smtClean="0"/>
              <a:t>Kiosk</a:t>
            </a:r>
          </a:p>
          <a:p>
            <a:r>
              <a:rPr lang="en-US" sz="1200" dirty="0" smtClean="0"/>
              <a:t>Enable or disable Kiosk mode, which provides a restricted version of the default Samsung home screen</a:t>
            </a:r>
          </a:p>
          <a:p>
            <a:r>
              <a:rPr lang="en-US" sz="1200" dirty="0" smtClean="0"/>
              <a:t>Enable or disable hardware keys, multi window mode or recently used apps display</a:t>
            </a:r>
          </a:p>
          <a:p>
            <a:r>
              <a:rPr lang="en-US" sz="1200" dirty="0" smtClean="0"/>
              <a:t>Hide the navigation bar, status bar or system bar</a:t>
            </a:r>
          </a:p>
          <a:p>
            <a:r>
              <a:rPr lang="en-US" sz="1200" b="1" dirty="0" smtClean="0"/>
              <a:t>Geo Fencing</a:t>
            </a:r>
          </a:p>
          <a:p>
            <a:r>
              <a:rPr lang="en-US" sz="1200" dirty="0" smtClean="0"/>
              <a:t>Create or destroy a </a:t>
            </a:r>
            <a:r>
              <a:rPr lang="en-US" sz="1200" dirty="0" err="1" smtClean="0"/>
              <a:t>geofence</a:t>
            </a:r>
            <a:r>
              <a:rPr lang="en-US" sz="1200" dirty="0" smtClean="0"/>
              <a:t> area, which can be linear, circular or polygonal</a:t>
            </a:r>
          </a:p>
          <a:p>
            <a:r>
              <a:rPr lang="en-US" sz="1200" dirty="0" smtClean="0"/>
              <a:t>Determine if a device is within the </a:t>
            </a:r>
            <a:r>
              <a:rPr lang="en-US" sz="1200" dirty="0" err="1" smtClean="0"/>
              <a:t>geofence</a:t>
            </a:r>
            <a:r>
              <a:rPr lang="en-US" sz="1200" dirty="0" smtClean="0"/>
              <a:t> area</a:t>
            </a:r>
          </a:p>
          <a:p>
            <a:r>
              <a:rPr lang="en-US" sz="1200" dirty="0" smtClean="0"/>
              <a:t>Set the minimum distance and time interval to monitor a </a:t>
            </a:r>
            <a:r>
              <a:rPr lang="en-US" sz="1200" dirty="0" err="1" smtClean="0"/>
              <a:t>geofence</a:t>
            </a:r>
            <a:endParaRPr lang="en-US" sz="1200" dirty="0" smtClean="0"/>
          </a:p>
          <a:p>
            <a:r>
              <a:rPr lang="en-US" sz="1200" dirty="0" smtClean="0"/>
              <a:t>Start or stop </a:t>
            </a:r>
            <a:r>
              <a:rPr lang="en-US" sz="1200" dirty="0" err="1" smtClean="0"/>
              <a:t>geofence</a:t>
            </a:r>
            <a:r>
              <a:rPr lang="en-US" sz="1200" dirty="0" smtClean="0"/>
              <a:t> monitoring</a:t>
            </a:r>
            <a:endParaRPr lang="en-US" sz="1200"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24</a:t>
            </a:fld>
            <a:endParaRPr lang="en-US" dirty="0"/>
          </a:p>
        </p:txBody>
      </p:sp>
    </p:spTree>
    <p:extLst>
      <p:ext uri="{BB962C8B-B14F-4D97-AF65-F5344CB8AC3E}">
        <p14:creationId xmlns:p14="http://schemas.microsoft.com/office/powerpoint/2010/main" val="72836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Note something about AD-ready</a:t>
            </a:r>
            <a:r>
              <a:rPr lang="en-US" baseline="0" dirty="0" smtClean="0"/>
              <a:t> for free</a:t>
            </a:r>
          </a:p>
        </p:txBody>
      </p:sp>
      <p:sp>
        <p:nvSpPr>
          <p:cNvPr id="4" name="Slide Number Placeholder 3"/>
          <p:cNvSpPr>
            <a:spLocks noGrp="1"/>
          </p:cNvSpPr>
          <p:nvPr>
            <p:ph type="sldNum" sz="quarter" idx="10"/>
          </p:nvPr>
        </p:nvSpPr>
        <p:spPr/>
        <p:txBody>
          <a:bodyPr/>
          <a:lstStyle/>
          <a:p>
            <a:fld id="{5D1D0695-E78D-C641-8417-94E3F29F1919}" type="slidenum">
              <a:rPr lang="en-US" smtClean="0"/>
              <a:pPr/>
              <a:t>25</a:t>
            </a:fld>
            <a:endParaRPr lang="en-US" dirty="0"/>
          </a:p>
        </p:txBody>
      </p:sp>
    </p:spTree>
    <p:extLst>
      <p:ext uri="{BB962C8B-B14F-4D97-AF65-F5344CB8AC3E}">
        <p14:creationId xmlns:p14="http://schemas.microsoft.com/office/powerpoint/2010/main" val="326434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spcAft>
                <a:spcPts val="300"/>
              </a:spcAft>
              <a:buFont typeface="Wingdings" charset="2"/>
              <a:buAutoNum type="circleNumWdBlackPlain"/>
            </a:pPr>
            <a:r>
              <a:rPr lang="en-US" altLang="zh-CN" b="0" dirty="0" smtClean="0">
                <a:solidFill>
                  <a:srgbClr val="002060"/>
                </a:solidFill>
                <a:latin typeface="Samsung InterFace" pitchFamily="34" charset="0"/>
                <a:cs typeface="Calibri"/>
              </a:rPr>
              <a:t>Lack of </a:t>
            </a:r>
            <a:r>
              <a:rPr lang="en-US" altLang="zh-CN" b="1" dirty="0" smtClean="0">
                <a:solidFill>
                  <a:srgbClr val="002060"/>
                </a:solidFill>
                <a:latin typeface="Samsung InterFace" pitchFamily="34" charset="0"/>
                <a:cs typeface="Calibri"/>
              </a:rPr>
              <a:t>platform</a:t>
            </a:r>
            <a:r>
              <a:rPr lang="en-US" altLang="zh-CN" b="0" dirty="0" smtClean="0">
                <a:solidFill>
                  <a:srgbClr val="002060"/>
                </a:solidFill>
                <a:latin typeface="Samsung InterFace" pitchFamily="34" charset="0"/>
                <a:cs typeface="Calibri"/>
              </a:rPr>
              <a:t> security</a:t>
            </a:r>
          </a:p>
          <a:p>
            <a:pPr marL="342900" indent="-342900">
              <a:lnSpc>
                <a:spcPct val="150000"/>
              </a:lnSpc>
              <a:spcAft>
                <a:spcPts val="300"/>
              </a:spcAft>
              <a:buFont typeface="Wingdings" charset="2"/>
              <a:buAutoNum type="circleNumWdBlackPlain"/>
            </a:pPr>
            <a:r>
              <a:rPr lang="en-US" altLang="zh-CN" b="0" dirty="0" smtClean="0">
                <a:solidFill>
                  <a:srgbClr val="002060"/>
                </a:solidFill>
                <a:latin typeface="Samsung InterFace" pitchFamily="34" charset="0"/>
                <a:cs typeface="Calibri"/>
              </a:rPr>
              <a:t>Lack of </a:t>
            </a:r>
            <a:r>
              <a:rPr lang="en-US" altLang="zh-CN" b="1" dirty="0" smtClean="0">
                <a:solidFill>
                  <a:srgbClr val="002060"/>
                </a:solidFill>
                <a:latin typeface="Samsung InterFace" pitchFamily="34" charset="0"/>
                <a:cs typeface="Calibri"/>
              </a:rPr>
              <a:t>information</a:t>
            </a:r>
            <a:r>
              <a:rPr lang="en-US" altLang="zh-CN" b="0" dirty="0" smtClean="0">
                <a:solidFill>
                  <a:srgbClr val="002060"/>
                </a:solidFill>
                <a:latin typeface="Samsung InterFace" pitchFamily="34" charset="0"/>
                <a:cs typeface="Calibri"/>
              </a:rPr>
              <a:t> security</a:t>
            </a:r>
          </a:p>
          <a:p>
            <a:endParaRPr lang="en-US" dirty="0"/>
          </a:p>
          <a:p>
            <a:r>
              <a:rPr lang="en-US" dirty="0"/>
              <a:t>----- Meeting Notes (12/20/13 15:27) -----</a:t>
            </a:r>
          </a:p>
          <a:p>
            <a:r>
              <a:rPr lang="en-US" dirty="0"/>
              <a:t>"Android acceptance in enterprise is </a:t>
            </a:r>
            <a:r>
              <a:rPr lang="en-US" dirty="0" smtClean="0"/>
              <a:t>low”</a:t>
            </a:r>
            <a:endParaRPr lang="en-US" dirty="0"/>
          </a:p>
          <a:p>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3</a:t>
            </a:fld>
            <a:endParaRPr lang="en-US" dirty="0"/>
          </a:p>
        </p:txBody>
      </p:sp>
    </p:spTree>
    <p:extLst>
      <p:ext uri="{BB962C8B-B14F-4D97-AF65-F5344CB8AC3E}">
        <p14:creationId xmlns:p14="http://schemas.microsoft.com/office/powerpoint/2010/main" val="41087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(12/20/13 15:27) -----</a:t>
            </a:r>
          </a:p>
          <a:p>
            <a:r>
              <a:rPr lang="en-US"/>
              <a:t>add "Samsung" above KNOX</a:t>
            </a:r>
          </a:p>
        </p:txBody>
      </p:sp>
      <p:sp>
        <p:nvSpPr>
          <p:cNvPr id="4" name="Slide Number Placeholder 3"/>
          <p:cNvSpPr>
            <a:spLocks noGrp="1"/>
          </p:cNvSpPr>
          <p:nvPr>
            <p:ph type="sldNum" sz="quarter" idx="10"/>
          </p:nvPr>
        </p:nvSpPr>
        <p:spPr/>
        <p:txBody>
          <a:bodyPr/>
          <a:lstStyle/>
          <a:p>
            <a:fld id="{5D1D0695-E78D-C641-8417-94E3F29F1919}" type="slidenum">
              <a:rPr lang="en-US" smtClean="0"/>
              <a:pPr/>
              <a:t>6</a:t>
            </a:fld>
            <a:endParaRPr lang="en-US" dirty="0"/>
          </a:p>
        </p:txBody>
      </p:sp>
    </p:spTree>
    <p:extLst>
      <p:ext uri="{BB962C8B-B14F-4D97-AF65-F5344CB8AC3E}">
        <p14:creationId xmlns:p14="http://schemas.microsoft.com/office/powerpoint/2010/main" val="292018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(12/20/13 15:27) -----</a:t>
            </a:r>
          </a:p>
          <a:p>
            <a:r>
              <a:rPr lang="en-US" dirty="0"/>
              <a:t>-text in the phone needs to be fixed: "</a:t>
            </a:r>
            <a:r>
              <a:rPr lang="en-US" dirty="0" err="1"/>
              <a:t>TrustZone</a:t>
            </a:r>
            <a:r>
              <a:rPr lang="en-US" dirty="0"/>
              <a:t> Integrity Management Architecture" in 2 lines</a:t>
            </a:r>
          </a:p>
          <a:p>
            <a:r>
              <a:rPr lang="en-US" dirty="0"/>
              <a:t>-white text in yellow box is hard to read -&gt; different color?</a:t>
            </a:r>
          </a:p>
          <a:p>
            <a:r>
              <a:rPr lang="en-US" dirty="0"/>
              <a:t>-change: secure enterprise mobile platform -&gt; Secure android platform</a:t>
            </a:r>
          </a:p>
          <a:p>
            <a:endParaRPr lang="en-US" dirty="0"/>
          </a:p>
          <a:p>
            <a:pPr marL="171450" indent="-171450">
              <a:buFontTx/>
              <a:buChar char="-"/>
            </a:pPr>
            <a:r>
              <a:rPr lang="en-US" dirty="0" smtClean="0"/>
              <a:t>when </a:t>
            </a:r>
            <a:r>
              <a:rPr lang="en-US" dirty="0"/>
              <a:t>the two other boxes fade out, the title should change (it's not working the way we had hoped</a:t>
            </a:r>
            <a:r>
              <a:rPr lang="en-US" dirty="0" smtClean="0"/>
              <a:t>)</a:t>
            </a:r>
          </a:p>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Instead of the grey fadeout we want the two boxes to completely</a:t>
            </a:r>
            <a:r>
              <a:rPr lang="en-US" baseline="0" dirty="0" smtClean="0"/>
              <a:t> be removed and the main topic box to be centered (please let me know if you need more </a:t>
            </a:r>
            <a:r>
              <a:rPr lang="en-US" baseline="0" dirty="0" err="1" smtClean="0"/>
              <a:t>explaination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7</a:t>
            </a:fld>
            <a:endParaRPr lang="en-US" dirty="0"/>
          </a:p>
        </p:txBody>
      </p:sp>
    </p:spTree>
    <p:extLst>
      <p:ext uri="{BB962C8B-B14F-4D97-AF65-F5344CB8AC3E}">
        <p14:creationId xmlns:p14="http://schemas.microsoft.com/office/powerpoint/2010/main" val="3690666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(12/20/13 15:27) -----</a:t>
            </a:r>
          </a:p>
          <a:p>
            <a:r>
              <a:rPr lang="en-US" dirty="0"/>
              <a:t>- this slide should come before the ecosystem slide before this </a:t>
            </a:r>
          </a:p>
          <a:p>
            <a:r>
              <a:rPr lang="en-US" dirty="0"/>
              <a:t>- secure android platform</a:t>
            </a:r>
          </a:p>
          <a:p>
            <a:r>
              <a:rPr lang="en-US" dirty="0"/>
              <a:t>- </a:t>
            </a:r>
            <a:r>
              <a:rPr lang="en-US" dirty="0" smtClean="0"/>
              <a:t>security </a:t>
            </a:r>
            <a:r>
              <a:rPr lang="en-US" dirty="0"/>
              <a:t>enhancements for </a:t>
            </a:r>
            <a:r>
              <a:rPr lang="en-US" dirty="0" smtClean="0"/>
              <a:t>android </a:t>
            </a:r>
            <a:r>
              <a:rPr lang="en-US" dirty="0" smtClean="0">
                <a:sym typeface="Wingdings"/>
              </a:rPr>
              <a:t> SE for Android</a:t>
            </a:r>
            <a:r>
              <a:rPr lang="en-US" dirty="0" smtClean="0"/>
              <a:t> </a:t>
            </a:r>
            <a:r>
              <a:rPr lang="en-US" dirty="0"/>
              <a:t>(change the lowest blue box to this)</a:t>
            </a:r>
          </a:p>
          <a:p>
            <a:r>
              <a:rPr lang="en-US" dirty="0"/>
              <a:t>-(mi</a:t>
            </a:r>
          </a:p>
        </p:txBody>
      </p:sp>
      <p:sp>
        <p:nvSpPr>
          <p:cNvPr id="4" name="Slide Number Placeholder 3"/>
          <p:cNvSpPr>
            <a:spLocks noGrp="1"/>
          </p:cNvSpPr>
          <p:nvPr>
            <p:ph type="sldNum" sz="quarter" idx="10"/>
          </p:nvPr>
        </p:nvSpPr>
        <p:spPr/>
        <p:txBody>
          <a:bodyPr/>
          <a:lstStyle/>
          <a:p>
            <a:fld id="{5D1D0695-E78D-C641-8417-94E3F29F1919}" type="slidenum">
              <a:rPr lang="en-US" smtClean="0"/>
              <a:pPr/>
              <a:t>8</a:t>
            </a:fld>
            <a:endParaRPr lang="en-US" dirty="0"/>
          </a:p>
        </p:txBody>
      </p:sp>
    </p:spTree>
    <p:extLst>
      <p:ext uri="{BB962C8B-B14F-4D97-AF65-F5344CB8AC3E}">
        <p14:creationId xmlns:p14="http://schemas.microsoft.com/office/powerpoint/2010/main" val="219711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 slide 9 and 10 (paste all the text next to the phone) and keep the title as the</a:t>
            </a:r>
            <a:r>
              <a:rPr lang="en-US" baseline="0" dirty="0" smtClean="0"/>
              <a:t> first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9</a:t>
            </a:fld>
            <a:endParaRPr lang="en-US" dirty="0"/>
          </a:p>
        </p:txBody>
      </p:sp>
    </p:spTree>
    <p:extLst>
      <p:ext uri="{BB962C8B-B14F-4D97-AF65-F5344CB8AC3E}">
        <p14:creationId xmlns:p14="http://schemas.microsoft.com/office/powerpoint/2010/main" val="315821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(12/20/13 15:40) -----</a:t>
            </a:r>
          </a:p>
          <a:p>
            <a:pPr marL="171450" indent="-171450">
              <a:buFontTx/>
              <a:buChar char="-"/>
            </a:pPr>
            <a:r>
              <a:rPr lang="en-US" dirty="0" smtClean="0"/>
              <a:t>"</a:t>
            </a:r>
            <a:r>
              <a:rPr lang="en-US" dirty="0" err="1"/>
              <a:t>certifictes</a:t>
            </a:r>
            <a:r>
              <a:rPr lang="en-US" dirty="0"/>
              <a:t>... " --&gt; multiple boot loaders verified before start-</a:t>
            </a:r>
            <a:r>
              <a:rPr lang="en-US" dirty="0" smtClean="0"/>
              <a:t>up</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10</a:t>
            </a:fld>
            <a:endParaRPr lang="en-US" dirty="0"/>
          </a:p>
        </p:txBody>
      </p:sp>
    </p:spTree>
    <p:extLst>
      <p:ext uri="{BB962C8B-B14F-4D97-AF65-F5344CB8AC3E}">
        <p14:creationId xmlns:p14="http://schemas.microsoft.com/office/powerpoint/2010/main" val="28798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accent6"/>
                </a:solidFill>
                <a:latin typeface="Samsung InterFace"/>
                <a:cs typeface="Samsung InterFace"/>
              </a:rPr>
              <a:t>TIMA monitors the integrity of the kernel two ways</a:t>
            </a:r>
          </a:p>
          <a:p>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solidFill>
                  <a:srgbClr val="60656A"/>
                </a:solidFill>
                <a:latin typeface="Samsung InterFace"/>
              </a:rPr>
              <a:t>KNOX implements a trusted boot sequence that extends to the Android kernel.</a:t>
            </a:r>
          </a:p>
          <a:p>
            <a:pPr lvl="1"/>
            <a:r>
              <a:rPr lang="en-US" altLang="zh-CN" sz="1200" dirty="0" smtClean="0">
                <a:solidFill>
                  <a:srgbClr val="60656A"/>
                </a:solidFill>
                <a:latin typeface="Samsung InterFace"/>
              </a:rPr>
              <a:t>Enterprise features are activated only if the boot process is verified</a:t>
            </a:r>
          </a:p>
          <a:p>
            <a:r>
              <a:rPr lang="en-US" altLang="zh-CN" sz="1200" dirty="0" smtClean="0">
                <a:solidFill>
                  <a:srgbClr val="60656A"/>
                </a:solidFill>
                <a:latin typeface="Samsung InterFace"/>
              </a:rPr>
              <a:t>This ensures that enterprise security is not compromised if the boot-loader and/or kernel are replaced by a hacked version.</a:t>
            </a:r>
          </a:p>
          <a:p>
            <a:endParaRPr lang="en-US" dirty="0"/>
          </a:p>
        </p:txBody>
      </p:sp>
      <p:sp>
        <p:nvSpPr>
          <p:cNvPr id="4" name="Slide Number Placeholder 3"/>
          <p:cNvSpPr>
            <a:spLocks noGrp="1"/>
          </p:cNvSpPr>
          <p:nvPr>
            <p:ph type="sldNum" sz="quarter" idx="10"/>
          </p:nvPr>
        </p:nvSpPr>
        <p:spPr/>
        <p:txBody>
          <a:bodyPr/>
          <a:lstStyle/>
          <a:p>
            <a:fld id="{5D1D0695-E78D-C641-8417-94E3F29F1919}" type="slidenum">
              <a:rPr lang="en-US" smtClean="0"/>
              <a:pPr/>
              <a:t>12</a:t>
            </a:fld>
            <a:endParaRPr lang="en-US"/>
          </a:p>
        </p:txBody>
      </p:sp>
    </p:spTree>
    <p:extLst>
      <p:ext uri="{BB962C8B-B14F-4D97-AF65-F5344CB8AC3E}">
        <p14:creationId xmlns:p14="http://schemas.microsoft.com/office/powerpoint/2010/main" val="175293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msung Knox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4154" y="4026403"/>
            <a:ext cx="4715692" cy="1470025"/>
          </a:xfrm>
          <a:prstGeom prst="rect">
            <a:avLst/>
          </a:prstGeom>
        </p:spPr>
        <p:txBody>
          <a:bodyPr anchor="t" anchorCtr="0"/>
          <a:lstStyle>
            <a:lvl1pPr algn="ctr">
              <a:defRPr sz="2400" b="0">
                <a:solidFill>
                  <a:schemeClr val="accent5"/>
                </a:solidFill>
                <a:latin typeface="Samsung InterFace" pitchFamily="34" charset="0"/>
                <a:cs typeface="Samsung InterFace"/>
              </a:defRPr>
            </a:lvl1pPr>
          </a:lstStyle>
          <a:p>
            <a:r>
              <a:rPr lang="en-US" dirty="0" smtClean="0"/>
              <a:t>Click to edit Master title style</a:t>
            </a:r>
            <a:endParaRPr lang="en-US" dirty="0"/>
          </a:p>
        </p:txBody>
      </p:sp>
      <p:pic>
        <p:nvPicPr>
          <p:cNvPr id="6" name="Picture 5" descr="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657" y="355600"/>
            <a:ext cx="1481137" cy="541441"/>
          </a:xfrm>
          <a:prstGeom prst="rect">
            <a:avLst/>
          </a:prstGeom>
        </p:spPr>
      </p:pic>
      <p:sp>
        <p:nvSpPr>
          <p:cNvPr id="4" name="Rectangle 3"/>
          <p:cNvSpPr/>
          <p:nvPr userDrawn="1"/>
        </p:nvSpPr>
        <p:spPr>
          <a:xfrm>
            <a:off x="554680" y="6579695"/>
            <a:ext cx="7357533" cy="246221"/>
          </a:xfrm>
          <a:prstGeom prst="rect">
            <a:avLst/>
          </a:prstGeom>
        </p:spPr>
        <p:txBody>
          <a:bodyPr wrap="square">
            <a:spAutoFit/>
          </a:bodyPr>
          <a:lstStyle/>
          <a:p>
            <a:pPr algn="l"/>
            <a:r>
              <a:rPr lang="en-US" sz="1000" dirty="0" smtClean="0">
                <a:solidFill>
                  <a:schemeClr val="accent5"/>
                </a:solidFill>
                <a:latin typeface="Samsung Imagination Modern" pitchFamily="50" charset="0"/>
                <a:cs typeface="Samsung InterFace"/>
              </a:rPr>
              <a:t>© Samsung 2013. All rights reserved.</a:t>
            </a:r>
            <a:endParaRPr lang="en-US" sz="1000" dirty="0">
              <a:solidFill>
                <a:schemeClr val="accent5"/>
              </a:solidFill>
              <a:latin typeface="Samsung Imagination Modern" pitchFamily="50" charset="0"/>
              <a:cs typeface="Samsung InterFace"/>
            </a:endParaRPr>
          </a:p>
        </p:txBody>
      </p:sp>
      <p:pic>
        <p:nvPicPr>
          <p:cNvPr id="8" name="Picture 6" descr="Samsung_KNOX_Logo_Ver_BLK.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03162" y="2400279"/>
            <a:ext cx="2706644" cy="1688702"/>
          </a:xfrm>
          <a:prstGeom prst="rect">
            <a:avLst/>
          </a:prstGeom>
          <a:noFill/>
          <a:ln w="9525">
            <a:noFill/>
            <a:miter lim="800000"/>
            <a:headEnd/>
            <a:tailEnd/>
          </a:ln>
        </p:spPr>
      </p:pic>
      <p:pic>
        <p:nvPicPr>
          <p:cNvPr id="9" name="그림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2505542" y="2392768"/>
            <a:ext cx="1554692" cy="17037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old page number corner/knox logo only">
    <p:spTree>
      <p:nvGrpSpPr>
        <p:cNvPr id="1" name=""/>
        <p:cNvGrpSpPr/>
        <p:nvPr/>
      </p:nvGrpSpPr>
      <p:grpSpPr>
        <a:xfrm>
          <a:off x="0" y="0"/>
          <a:ext cx="0" cy="0"/>
          <a:chOff x="0" y="0"/>
          <a:chExt cx="0" cy="0"/>
        </a:xfrm>
      </p:grpSpPr>
      <p:pic>
        <p:nvPicPr>
          <p:cNvPr id="6" name="Picture 5"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pic>
        <p:nvPicPr>
          <p:cNvPr id="9" name="Picture 5" descr="Samsung_KNOX_Logo_Hor_BLK.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26400" y="111125"/>
            <a:ext cx="973138" cy="227013"/>
          </a:xfrm>
          <a:prstGeom prst="rect">
            <a:avLst/>
          </a:prstGeom>
          <a:noFill/>
          <a:ln w="9525">
            <a:noFill/>
            <a:miter lim="800000"/>
            <a:headEnd/>
            <a:tailEnd/>
          </a:ln>
        </p:spPr>
      </p:pic>
      <p:sp>
        <p:nvSpPr>
          <p:cNvPr id="11"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extLst>
      <p:ext uri="{BB962C8B-B14F-4D97-AF65-F5344CB8AC3E}">
        <p14:creationId xmlns:p14="http://schemas.microsoft.com/office/powerpoint/2010/main" val="103135422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with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46611" y="2371725"/>
            <a:ext cx="7772400" cy="1470025"/>
          </a:xfrm>
          <a:prstGeom prst="rect">
            <a:avLst/>
          </a:prstGeom>
        </p:spPr>
        <p:txBody>
          <a:bodyPr anchor="b" anchorCtr="0"/>
          <a:lstStyle>
            <a:lvl1pPr>
              <a:defRPr b="1">
                <a:solidFill>
                  <a:srgbClr val="0689D8"/>
                </a:solidFill>
                <a:latin typeface="Samsung InterFace" pitchFamily="34" charset="0"/>
                <a:cs typeface="Samsung InterFace"/>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54716" y="3894666"/>
            <a:ext cx="6400800" cy="1752600"/>
          </a:xfrm>
          <a:prstGeom prst="rect">
            <a:avLst/>
          </a:prstGeom>
        </p:spPr>
        <p:txBody>
          <a:bodyPr anchor="t"/>
          <a:lstStyle>
            <a:lvl1pPr marL="0" indent="0" algn="l">
              <a:buNone/>
              <a:defRPr b="1">
                <a:solidFill>
                  <a:srgbClr val="A6A9AA"/>
                </a:solidFill>
                <a:latin typeface="Samsung InterFace" pitchFamily="34" charset="0"/>
                <a:cs typeface="Samsung InterFac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7657" y="355600"/>
            <a:ext cx="1481137" cy="541441"/>
          </a:xfrm>
          <a:prstGeom prst="rect">
            <a:avLst/>
          </a:prstGeom>
        </p:spPr>
      </p:pic>
      <p:sp>
        <p:nvSpPr>
          <p:cNvPr id="4" name="Rectangle 3"/>
          <p:cNvSpPr/>
          <p:nvPr userDrawn="1"/>
        </p:nvSpPr>
        <p:spPr>
          <a:xfrm>
            <a:off x="554680" y="6579695"/>
            <a:ext cx="7357533" cy="246221"/>
          </a:xfrm>
          <a:prstGeom prst="rect">
            <a:avLst/>
          </a:prstGeom>
        </p:spPr>
        <p:txBody>
          <a:bodyPr wrap="square">
            <a:spAutoFit/>
          </a:bodyPr>
          <a:lstStyle/>
          <a:p>
            <a:pPr algn="l"/>
            <a:r>
              <a:rPr lang="en-US" sz="1000" dirty="0" smtClean="0">
                <a:solidFill>
                  <a:schemeClr val="accent5"/>
                </a:solidFill>
                <a:latin typeface="Samsung Imagination Modern" pitchFamily="50" charset="0"/>
                <a:cs typeface="Samsung InterFace"/>
              </a:rPr>
              <a:t>© Samsung 2013. All rights reserved.</a:t>
            </a:r>
            <a:endParaRPr lang="en-US" sz="1000" dirty="0">
              <a:solidFill>
                <a:schemeClr val="accent5"/>
              </a:solidFill>
              <a:latin typeface="Samsung Imagination Modern" pitchFamily="50" charset="0"/>
              <a:cs typeface="Samsung InterFace"/>
            </a:endParaRP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33548" y="3338377"/>
            <a:ext cx="7772400" cy="1470025"/>
          </a:xfrm>
          <a:prstGeom prst="rect">
            <a:avLst/>
          </a:prstGeom>
        </p:spPr>
        <p:txBody>
          <a:bodyPr anchor="b" anchorCtr="0"/>
          <a:lstStyle>
            <a:lvl1pPr>
              <a:defRPr b="1">
                <a:solidFill>
                  <a:srgbClr val="0689D8"/>
                </a:solidFill>
                <a:latin typeface="Samsung InterFace" pitchFamily="34" charset="0"/>
                <a:cs typeface="Samsung InterFace"/>
              </a:defRPr>
            </a:lvl1pPr>
          </a:lstStyle>
          <a:p>
            <a:r>
              <a:rPr lang="en-US" dirty="0" smtClean="0"/>
              <a:t>Use as a Divider or Section Title Slide</a:t>
            </a:r>
            <a:endParaRPr lang="en-US" dirty="0"/>
          </a:p>
        </p:txBody>
      </p:sp>
      <p:sp>
        <p:nvSpPr>
          <p:cNvPr id="4" name="Rectangle 3"/>
          <p:cNvSpPr/>
          <p:nvPr userDrawn="1"/>
        </p:nvSpPr>
        <p:spPr>
          <a:xfrm>
            <a:off x="554680" y="6579695"/>
            <a:ext cx="7357533" cy="246221"/>
          </a:xfrm>
          <a:prstGeom prst="rect">
            <a:avLst/>
          </a:prstGeom>
        </p:spPr>
        <p:txBody>
          <a:bodyPr wrap="square">
            <a:spAutoFit/>
          </a:bodyPr>
          <a:lstStyle/>
          <a:p>
            <a:pPr algn="l"/>
            <a:r>
              <a:rPr lang="en-US" sz="1000" dirty="0" smtClean="0">
                <a:solidFill>
                  <a:schemeClr val="accent5"/>
                </a:solidFill>
                <a:latin typeface="Samsung Imagination Modern" pitchFamily="50" charset="0"/>
                <a:cs typeface="Samsung InterFace"/>
              </a:rPr>
              <a:t>© Samsung 2013. All rights reserved.</a:t>
            </a:r>
            <a:endParaRPr lang="en-US" sz="1000" dirty="0">
              <a:solidFill>
                <a:schemeClr val="accent5"/>
              </a:solidFill>
              <a:latin typeface="Samsung Imagination Modern" pitchFamily="50" charset="0"/>
              <a:cs typeface="Samsung InterFace"/>
            </a:endParaRP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2" name="Title 1"/>
          <p:cNvSpPr>
            <a:spLocks noGrp="1"/>
          </p:cNvSpPr>
          <p:nvPr>
            <p:ph type="ctrTitle" hasCustomPrompt="1"/>
          </p:nvPr>
        </p:nvSpPr>
        <p:spPr>
          <a:xfrm>
            <a:off x="633548" y="3821703"/>
            <a:ext cx="7772400" cy="1470025"/>
          </a:xfrm>
          <a:prstGeom prst="rect">
            <a:avLst/>
          </a:prstGeom>
        </p:spPr>
        <p:txBody>
          <a:bodyPr anchor="b" anchorCtr="0"/>
          <a:lstStyle>
            <a:lvl1pPr>
              <a:defRPr b="1" baseline="0">
                <a:solidFill>
                  <a:srgbClr val="0689D8"/>
                </a:solidFill>
                <a:latin typeface="Samsung InterFace" pitchFamily="34" charset="0"/>
                <a:cs typeface="Samsung InterFace"/>
              </a:defRPr>
            </a:lvl1pPr>
          </a:lstStyle>
          <a:p>
            <a:r>
              <a:rPr lang="en-US" dirty="0" smtClean="0"/>
              <a:t>For quotations or bold statements: use this slide layout to format the content</a:t>
            </a:r>
            <a:endParaRPr lang="en-US" dirty="0"/>
          </a:p>
        </p:txBody>
      </p:sp>
      <p:sp>
        <p:nvSpPr>
          <p:cNvPr id="4" name="Rectangle 3"/>
          <p:cNvSpPr/>
          <p:nvPr userDrawn="1"/>
        </p:nvSpPr>
        <p:spPr>
          <a:xfrm>
            <a:off x="554680" y="6579695"/>
            <a:ext cx="7357533" cy="246221"/>
          </a:xfrm>
          <a:prstGeom prst="rect">
            <a:avLst/>
          </a:prstGeom>
        </p:spPr>
        <p:txBody>
          <a:bodyPr wrap="square">
            <a:spAutoFit/>
          </a:bodyPr>
          <a:lstStyle/>
          <a:p>
            <a:pPr algn="l"/>
            <a:r>
              <a:rPr lang="en-US" sz="1000" dirty="0" smtClean="0">
                <a:solidFill>
                  <a:schemeClr val="accent5"/>
                </a:solidFill>
                <a:latin typeface="Samsung Imagination Modern" pitchFamily="50" charset="0"/>
                <a:cs typeface="Samsung InterFace"/>
              </a:rPr>
              <a:t>© Samsung 2013. All rights reserved.</a:t>
            </a:r>
            <a:endParaRPr lang="en-US" sz="1000" dirty="0">
              <a:solidFill>
                <a:schemeClr val="accent5"/>
              </a:solidFill>
              <a:latin typeface="Samsung Imagination Modern" pitchFamily="50" charset="0"/>
              <a:cs typeface="Samsung InterFace"/>
            </a:endParaRPr>
          </a:p>
        </p:txBody>
      </p:sp>
      <p:sp>
        <p:nvSpPr>
          <p:cNvPr id="5" name="TextBox 4"/>
          <p:cNvSpPr txBox="1"/>
          <p:nvPr userDrawn="1"/>
        </p:nvSpPr>
        <p:spPr>
          <a:xfrm>
            <a:off x="679269" y="5956663"/>
            <a:ext cx="2488182" cy="253916"/>
          </a:xfrm>
          <a:prstGeom prst="rect">
            <a:avLst/>
          </a:prstGeom>
          <a:noFill/>
        </p:spPr>
        <p:txBody>
          <a:bodyPr wrap="none" rtlCol="0">
            <a:spAutoFit/>
          </a:bodyPr>
          <a:lstStyle/>
          <a:p>
            <a:r>
              <a:rPr lang="en-US" sz="1050" dirty="0" smtClean="0">
                <a:solidFill>
                  <a:schemeClr val="accent5"/>
                </a:solidFill>
                <a:latin typeface="Samsung InterFace" pitchFamily="34" charset="0"/>
              </a:rPr>
              <a:t>Source</a:t>
            </a:r>
            <a:r>
              <a:rPr lang="en-US" sz="1050" baseline="0" dirty="0" smtClean="0">
                <a:solidFill>
                  <a:schemeClr val="accent5"/>
                </a:solidFill>
                <a:latin typeface="Samsung InterFace" pitchFamily="34" charset="0"/>
              </a:rPr>
              <a:t> name, date, reference information</a:t>
            </a:r>
            <a:endParaRPr lang="en-US" sz="1050" dirty="0">
              <a:solidFill>
                <a:schemeClr val="accent5"/>
              </a:solidFill>
              <a:latin typeface="Samsung InterFace" pitchFamily="34" charset="0"/>
            </a:endParaRPr>
          </a:p>
        </p:txBody>
      </p:sp>
      <p:sp>
        <p:nvSpPr>
          <p:cNvPr id="12"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 layout">
    <p:spTree>
      <p:nvGrpSpPr>
        <p:cNvPr id="1" name=""/>
        <p:cNvGrpSpPr/>
        <p:nvPr/>
      </p:nvGrpSpPr>
      <p:grpSpPr>
        <a:xfrm>
          <a:off x="0" y="0"/>
          <a:ext cx="0" cy="0"/>
          <a:chOff x="0" y="0"/>
          <a:chExt cx="0" cy="0"/>
        </a:xfrm>
      </p:grpSpPr>
      <p:pic>
        <p:nvPicPr>
          <p:cNvPr id="9" name="Picture 8"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3" name="Content Placeholder 2"/>
          <p:cNvSpPr>
            <a:spLocks noGrp="1"/>
          </p:cNvSpPr>
          <p:nvPr>
            <p:ph sz="half" idx="1"/>
          </p:nvPr>
        </p:nvSpPr>
        <p:spPr>
          <a:xfrm>
            <a:off x="457200" y="1499616"/>
            <a:ext cx="4041648" cy="5257800"/>
          </a:xfrm>
          <a:prstGeom prst="rect">
            <a:avLst/>
          </a:prstGeom>
        </p:spPr>
        <p:txBody>
          <a:bodyPr/>
          <a:lstStyle>
            <a:lvl1pPr>
              <a:defRPr sz="2800">
                <a:latin typeface="Samsung InterFace"/>
              </a:defRPr>
            </a:lvl1pPr>
            <a:lvl2pPr>
              <a:defRPr sz="2400">
                <a:latin typeface="Samsung InterFace"/>
              </a:defRPr>
            </a:lvl2pPr>
            <a:lvl3pPr>
              <a:defRPr sz="2000">
                <a:latin typeface="Samsung InterFace"/>
              </a:defRPr>
            </a:lvl3pPr>
            <a:lvl4pPr>
              <a:defRPr sz="1800">
                <a:latin typeface="Samsung InterFace"/>
              </a:defRPr>
            </a:lvl4pPr>
            <a:lvl5pPr>
              <a:defRPr sz="1800">
                <a:latin typeface="Samsung InterFac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99616"/>
            <a:ext cx="4041648" cy="5257800"/>
          </a:xfrm>
          <a:prstGeom prst="rect">
            <a:avLst/>
          </a:prstGeom>
        </p:spPr>
        <p:txBody>
          <a:bodyPr/>
          <a:lstStyle>
            <a:lvl1pPr>
              <a:defRPr sz="2800">
                <a:latin typeface="Samsung InterFace"/>
              </a:defRPr>
            </a:lvl1pPr>
            <a:lvl2pPr>
              <a:defRPr sz="2400">
                <a:latin typeface="Samsung InterFace"/>
              </a:defRPr>
            </a:lvl2pPr>
            <a:lvl3pPr>
              <a:defRPr sz="2000">
                <a:latin typeface="Samsung InterFace"/>
              </a:defRPr>
            </a:lvl3pPr>
            <a:lvl4pPr>
              <a:defRPr sz="1800">
                <a:latin typeface="Samsung InterFace"/>
              </a:defRPr>
            </a:lvl4pPr>
            <a:lvl5pPr>
              <a:defRPr sz="1800">
                <a:latin typeface="Samsung InterFace"/>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3200">
                <a:solidFill>
                  <a:schemeClr val="accent3"/>
                </a:solidFill>
                <a:latin typeface="Samsung InterFace"/>
                <a:cs typeface="Samsung InterFace"/>
              </a:defRPr>
            </a:lvl1pPr>
          </a:lstStyle>
          <a:p>
            <a:r>
              <a:rPr kumimoji="0" lang="en-US" dirty="0" smtClean="0"/>
              <a:t>Click to edit Master title style</a:t>
            </a:r>
            <a:endParaRPr kumimoji="0" lang="en-US" dirty="0"/>
          </a:p>
        </p:txBody>
      </p:sp>
      <p:sp>
        <p:nvSpPr>
          <p:cNvPr id="14" name="Slide Number Placeholder 5"/>
          <p:cNvSpPr txBox="1">
            <a:spLocks/>
          </p:cNvSpPr>
          <p:nvPr userDrawn="1"/>
        </p:nvSpPr>
        <p:spPr>
          <a:xfrm>
            <a:off x="8805336" y="664881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wo Column Content">
    <p:spTree>
      <p:nvGrpSpPr>
        <p:cNvPr id="1" name=""/>
        <p:cNvGrpSpPr/>
        <p:nvPr/>
      </p:nvGrpSpPr>
      <p:grpSpPr>
        <a:xfrm>
          <a:off x="0" y="0"/>
          <a:ext cx="0" cy="0"/>
          <a:chOff x="0" y="0"/>
          <a:chExt cx="0" cy="0"/>
        </a:xfrm>
      </p:grpSpPr>
      <p:pic>
        <p:nvPicPr>
          <p:cNvPr id="9" name="Picture 8"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24600"/>
            <a:ext cx="520283" cy="533400"/>
          </a:xfrm>
          <a:prstGeom prst="rect">
            <a:avLst/>
          </a:prstGeom>
        </p:spPr>
      </p:pic>
      <p:sp>
        <p:nvSpPr>
          <p:cNvPr id="4" name="Content Placeholder 3"/>
          <p:cNvSpPr>
            <a:spLocks noGrp="1"/>
          </p:cNvSpPr>
          <p:nvPr>
            <p:ph sz="half" idx="2"/>
          </p:nvPr>
        </p:nvSpPr>
        <p:spPr>
          <a:xfrm>
            <a:off x="457200" y="1892808"/>
            <a:ext cx="4041648" cy="4654296"/>
          </a:xfrm>
          <a:prstGeom prst="rect">
            <a:avLst/>
          </a:prstGeom>
        </p:spPr>
        <p:txBody>
          <a:bodyPr/>
          <a:lstStyle>
            <a:lvl1pPr>
              <a:defRPr sz="2400">
                <a:latin typeface="Samsung InterFace"/>
              </a:defRPr>
            </a:lvl1pPr>
            <a:lvl2pPr>
              <a:defRPr sz="2000">
                <a:latin typeface="Samsung InterFace"/>
              </a:defRPr>
            </a:lvl2pPr>
            <a:lvl3pPr>
              <a:defRPr sz="1800">
                <a:latin typeface="Samsung InterFace"/>
              </a:defRPr>
            </a:lvl3pPr>
            <a:lvl4pPr>
              <a:defRPr sz="1600">
                <a:latin typeface="Samsung InterFace"/>
              </a:defRPr>
            </a:lvl4pPr>
            <a:lvl5pPr>
              <a:defRPr sz="1600">
                <a:latin typeface="Samsung InterFace"/>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892808"/>
            <a:ext cx="4041648" cy="4654296"/>
          </a:xfrm>
          <a:prstGeom prst="rect">
            <a:avLst/>
          </a:prstGeom>
        </p:spPr>
        <p:txBody>
          <a:bodyPr/>
          <a:lstStyle>
            <a:lvl1pPr>
              <a:defRPr sz="2400">
                <a:latin typeface="Samsung InterFace"/>
              </a:defRPr>
            </a:lvl1pPr>
            <a:lvl2pPr>
              <a:defRPr sz="2000">
                <a:latin typeface="Samsung InterFace"/>
              </a:defRPr>
            </a:lvl2pPr>
            <a:lvl3pPr>
              <a:defRPr sz="1800">
                <a:latin typeface="Samsung InterFace"/>
              </a:defRPr>
            </a:lvl3pPr>
            <a:lvl4pPr>
              <a:defRPr sz="1600">
                <a:latin typeface="Samsung InterFace"/>
              </a:defRPr>
            </a:lvl4pPr>
            <a:lvl5pPr>
              <a:defRPr sz="1600">
                <a:latin typeface="Samsung InterFace"/>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423886" y="76200"/>
            <a:ext cx="7927848" cy="1066800"/>
          </a:xfrm>
          <a:prstGeom prst="rect">
            <a:avLst/>
          </a:prstGeom>
        </p:spPr>
        <p:txBody>
          <a:bodyPr tIns="0" bIns="0" anchor="b">
            <a:normAutofit/>
          </a:bodyPr>
          <a:lstStyle>
            <a:lvl1pPr>
              <a:defRPr sz="3200">
                <a:latin typeface="Samsung InterFace"/>
                <a:cs typeface="Samsung InterFace"/>
              </a:defRPr>
            </a:lvl1pPr>
          </a:lstStyle>
          <a:p>
            <a:r>
              <a:rPr kumimoji="0" lang="en-US" dirty="0" smtClean="0"/>
              <a:t>Click to edit Master title style</a:t>
            </a:r>
            <a:endParaRPr kumimoji="0" lang="en-US" dirty="0"/>
          </a:p>
        </p:txBody>
      </p:sp>
      <p:sp>
        <p:nvSpPr>
          <p:cNvPr id="16" name="Text Placeholder 2"/>
          <p:cNvSpPr>
            <a:spLocks noGrp="1"/>
          </p:cNvSpPr>
          <p:nvPr>
            <p:ph type="body" idx="10"/>
          </p:nvPr>
        </p:nvSpPr>
        <p:spPr>
          <a:xfrm>
            <a:off x="423887" y="1278466"/>
            <a:ext cx="7927848" cy="526349"/>
          </a:xfrm>
          <a:prstGeom prst="rect">
            <a:avLst/>
          </a:prstGeom>
        </p:spPr>
        <p:txBody>
          <a:bodyPr anchor="b"/>
          <a:lstStyle>
            <a:lvl1pPr marL="0" indent="0">
              <a:buNone/>
              <a:defRPr sz="2800" b="0">
                <a:solidFill>
                  <a:schemeClr val="accent5"/>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pic>
        <p:nvPicPr>
          <p:cNvPr id="3" name="Picture 10" descr="NBX Lock Up right original.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512" y="6213310"/>
            <a:ext cx="544830" cy="411649"/>
          </a:xfrm>
          <a:prstGeom prst="rect">
            <a:avLst/>
          </a:prstGeom>
        </p:spPr>
      </p:pic>
      <p:pic>
        <p:nvPicPr>
          <p:cNvPr id="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6372" y="6350509"/>
            <a:ext cx="666108" cy="294848"/>
          </a:xfrm>
          <a:prstGeom prst="rect">
            <a:avLst/>
          </a:prstGeom>
        </p:spPr>
      </p:pic>
      <p:sp>
        <p:nvSpPr>
          <p:cNvPr id="9" name="슬라이드 번호 개체 틀 5"/>
          <p:cNvSpPr>
            <a:spLocks noGrp="1"/>
          </p:cNvSpPr>
          <p:nvPr>
            <p:ph type="sldNum" sz="quarter" idx="12"/>
          </p:nvPr>
        </p:nvSpPr>
        <p:spPr>
          <a:xfrm>
            <a:off x="3959932" y="6482181"/>
            <a:ext cx="1512168" cy="366183"/>
          </a:xfrm>
          <a:prstGeom prst="rect">
            <a:avLst/>
          </a:prstGeom>
        </p:spPr>
        <p:txBody>
          <a:bodyPr/>
          <a:lstStyle>
            <a:lvl1pPr algn="ctr">
              <a:defRPr sz="1000">
                <a:latin typeface="Samsung InterFace" pitchFamily="34" charset="0"/>
              </a:defRPr>
            </a:lvl1pPr>
          </a:lstStyle>
          <a:p>
            <a:pPr>
              <a:defRPr/>
            </a:pPr>
            <a:fld id="{EBD8D99C-0248-4198-A584-40A0DA852E8E}" type="slidenum">
              <a:rPr lang="ko-KR" altLang="en-US" smtClean="0"/>
              <a:pPr>
                <a:defRPr/>
              </a:pPr>
              <a:t>‹#›</a:t>
            </a:fld>
            <a:endParaRPr lang="ko-KR" altLang="en-US" dirty="0"/>
          </a:p>
        </p:txBody>
      </p:sp>
    </p:spTree>
    <p:extLst>
      <p:ext uri="{BB962C8B-B14F-4D97-AF65-F5344CB8AC3E}">
        <p14:creationId xmlns:p14="http://schemas.microsoft.com/office/powerpoint/2010/main" val="4049759549"/>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ight Triangle 2"/>
          <p:cNvSpPr/>
          <p:nvPr userDrawn="1"/>
        </p:nvSpPr>
        <p:spPr>
          <a:xfrm flipH="1">
            <a:off x="8686800" y="6400800"/>
            <a:ext cx="457200" cy="457200"/>
          </a:xfrm>
          <a:prstGeom prst="rtTriangle">
            <a:avLst/>
          </a:prstGeom>
          <a:solidFill>
            <a:srgbClr val="FED7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Arial"/>
              <a:sym typeface="Arial" charset="0"/>
            </a:endParaRPr>
          </a:p>
        </p:txBody>
      </p:sp>
      <p:sp>
        <p:nvSpPr>
          <p:cNvPr id="4" name="Slide Number Placeholder 5"/>
          <p:cNvSpPr txBox="1">
            <a:spLocks/>
          </p:cNvSpPr>
          <p:nvPr userDrawn="1"/>
        </p:nvSpPr>
        <p:spPr>
          <a:xfrm>
            <a:off x="8839200" y="6642100"/>
            <a:ext cx="292100" cy="215900"/>
          </a:xfrm>
          <a:prstGeom prst="rect">
            <a:avLst/>
          </a:prstGeom>
          <a:noFill/>
        </p:spPr>
        <p:txBody>
          <a:bodyPr tIns="0" rIns="0" bIns="0"/>
          <a:lstStyle/>
          <a:p>
            <a:pPr algn="ctr"/>
            <a:fld id="{1804B6B7-5FF6-4533-AA23-BBC857B88F13}" type="slidenum">
              <a:rPr lang="en-US" sz="700">
                <a:solidFill>
                  <a:srgbClr val="FFFFFF"/>
                </a:solidFill>
                <a:cs typeface="Arial" pitchFamily="34" charset="0"/>
              </a:rPr>
              <a:pPr algn="ctr"/>
              <a:t>‹#›</a:t>
            </a:fld>
            <a:endParaRPr lang="en-US" sz="700">
              <a:solidFill>
                <a:srgbClr val="FFFFFF"/>
              </a:solidFill>
              <a:cs typeface="Arial" pitchFamily="34" charset="0"/>
            </a:endParaRPr>
          </a:p>
        </p:txBody>
      </p:sp>
      <p:sp>
        <p:nvSpPr>
          <p:cNvPr id="13" name="Title 1"/>
          <p:cNvSpPr>
            <a:spLocks noGrp="1"/>
          </p:cNvSpPr>
          <p:nvPr>
            <p:ph type="title"/>
          </p:nvPr>
        </p:nvSpPr>
        <p:spPr>
          <a:xfrm>
            <a:off x="304800" y="76200"/>
            <a:ext cx="7927848" cy="1066800"/>
          </a:xfrm>
          <a:prstGeom prst="rect">
            <a:avLst/>
          </a:prstGeom>
        </p:spPr>
        <p:txBody>
          <a:bodyPr tIns="0" bIns="0" anchor="b">
            <a:normAutofit/>
          </a:bodyPr>
          <a:lstStyle>
            <a:lvl1pPr>
              <a:defRPr sz="3200">
                <a:solidFill>
                  <a:schemeClr val="accent3"/>
                </a:solidFill>
                <a:latin typeface="Samsung InterFace"/>
                <a:cs typeface="Samsung InterFace"/>
              </a:defRPr>
            </a:lvl1pPr>
          </a:lstStyle>
          <a:p>
            <a:r>
              <a:rPr lang="en-US" smtClean="0"/>
              <a:t>Click to edit Master title style</a:t>
            </a:r>
            <a:endParaRPr lang="en-US" dirty="0"/>
          </a:p>
        </p:txBody>
      </p:sp>
    </p:spTree>
    <p:extLst>
      <p:ext uri="{BB962C8B-B14F-4D97-AF65-F5344CB8AC3E}">
        <p14:creationId xmlns:p14="http://schemas.microsoft.com/office/powerpoint/2010/main" val="25005361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Content Placeholder 7"/>
          <p:cNvSpPr>
            <a:spLocks noGrp="1"/>
          </p:cNvSpPr>
          <p:nvPr>
            <p:ph sz="quarter" idx="1"/>
          </p:nvPr>
        </p:nvSpPr>
        <p:spPr>
          <a:xfrm>
            <a:off x="304800" y="1896533"/>
            <a:ext cx="8610600" cy="4647523"/>
          </a:xfrm>
          <a:prstGeom prst="rect">
            <a:avLst/>
          </a:prstGeom>
        </p:spPr>
        <p:txBody>
          <a:bodyPr>
            <a:normAutofit/>
          </a:bodyPr>
          <a:lstStyle>
            <a:lvl1pPr>
              <a:spcBef>
                <a:spcPts val="1800"/>
              </a:spcBef>
              <a:buClr>
                <a:schemeClr val="accent1"/>
              </a:buClr>
              <a:buSzPct val="100000"/>
              <a:buFont typeface="Wingdings" charset="2"/>
              <a:buChar char="§"/>
              <a:defRPr sz="2400">
                <a:solidFill>
                  <a:srgbClr val="60656A"/>
                </a:solidFill>
                <a:latin typeface="Samsung InterFace"/>
                <a:cs typeface="Samsung InterFace"/>
              </a:defRPr>
            </a:lvl1pPr>
            <a:lvl2pPr>
              <a:buClr>
                <a:schemeClr val="accent1"/>
              </a:buClr>
              <a:buSzPct val="80000"/>
              <a:buFont typeface="Wingdings" charset="2"/>
              <a:buChar char="§"/>
              <a:defRPr sz="2000">
                <a:solidFill>
                  <a:srgbClr val="60656A"/>
                </a:solidFill>
                <a:latin typeface="Samsung InterFace"/>
                <a:cs typeface="Samsung InterFace"/>
              </a:defRPr>
            </a:lvl2pPr>
            <a:lvl3pPr marL="685800" indent="-228600" defTabSz="744538">
              <a:buClr>
                <a:schemeClr val="accent1"/>
              </a:buClr>
              <a:buSzPct val="80000"/>
              <a:buFont typeface="Arial"/>
              <a:buChar char="•"/>
              <a:defRPr sz="1600" i="0">
                <a:solidFill>
                  <a:srgbClr val="60656A"/>
                </a:solidFill>
                <a:latin typeface="Samsung InterFace"/>
                <a:cs typeface="Samsung InterFace"/>
              </a:defRPr>
            </a:lvl3pPr>
            <a:lvl4pPr marL="1025525" indent="-228600">
              <a:buClr>
                <a:schemeClr val="accent1"/>
              </a:buClr>
              <a:buSzPct val="80000"/>
              <a:buFont typeface="Arial"/>
              <a:buChar char="•"/>
              <a:defRPr sz="1200">
                <a:solidFill>
                  <a:srgbClr val="60656A"/>
                </a:solidFill>
                <a:latin typeface="Samsung InterFace"/>
                <a:cs typeface="Samsung InterFace"/>
              </a:defRPr>
            </a:lvl4pPr>
            <a:lvl5pPr marL="1244600" indent="-228600">
              <a:buClr>
                <a:schemeClr val="accent1"/>
              </a:buClr>
              <a:buSzPct val="80000"/>
              <a:buFont typeface="Arial"/>
              <a:buChar char="•"/>
              <a:tabLst>
                <a:tab pos="1252538" algn="l"/>
              </a:tabLst>
              <a:defRPr sz="800">
                <a:solidFill>
                  <a:srgbClr val="60656A"/>
                </a:solidFill>
                <a:latin typeface="Samsung InterFace"/>
                <a:cs typeface="Samsung InterFac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1"/>
            <a:endParaRPr lang="en-US" dirty="0" smtClean="0"/>
          </a:p>
        </p:txBody>
      </p:sp>
      <p:sp>
        <p:nvSpPr>
          <p:cNvPr id="13" name="Title 1"/>
          <p:cNvSpPr>
            <a:spLocks noGrp="1"/>
          </p:cNvSpPr>
          <p:nvPr>
            <p:ph type="title"/>
          </p:nvPr>
        </p:nvSpPr>
        <p:spPr>
          <a:xfrm>
            <a:off x="304800" y="76200"/>
            <a:ext cx="7927848" cy="1066800"/>
          </a:xfrm>
          <a:prstGeom prst="rect">
            <a:avLst/>
          </a:prstGeom>
        </p:spPr>
        <p:txBody>
          <a:bodyPr tIns="0" bIns="0" anchor="b">
            <a:normAutofit/>
          </a:bodyPr>
          <a:lstStyle>
            <a:lvl1pPr>
              <a:defRPr sz="3200">
                <a:latin typeface="Samsung InterFace"/>
                <a:cs typeface="Samsung InterFace"/>
              </a:defRPr>
            </a:lvl1pPr>
          </a:lstStyle>
          <a:p>
            <a:r>
              <a:rPr lang="en-US" dirty="0" smtClean="0"/>
              <a:t>Click to edit Master title style</a:t>
            </a:r>
            <a:endParaRPr lang="en-US" dirty="0"/>
          </a:p>
        </p:txBody>
      </p:sp>
      <p:sp>
        <p:nvSpPr>
          <p:cNvPr id="15" name="Text Placeholder 2"/>
          <p:cNvSpPr>
            <a:spLocks noGrp="1"/>
          </p:cNvSpPr>
          <p:nvPr>
            <p:ph type="body" idx="10"/>
          </p:nvPr>
        </p:nvSpPr>
        <p:spPr>
          <a:xfrm>
            <a:off x="304801" y="1278466"/>
            <a:ext cx="7927848" cy="526349"/>
          </a:xfrm>
          <a:prstGeom prst="rect">
            <a:avLst/>
          </a:prstGeom>
        </p:spPr>
        <p:txBody>
          <a:bodyPr anchor="b"/>
          <a:lstStyle>
            <a:lvl1pPr marL="0" indent="0">
              <a:buNone/>
              <a:defRPr sz="2800" b="0">
                <a:solidFill>
                  <a:schemeClr val="accent6"/>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8" name="Picture 7"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9"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extLst>
      <p:ext uri="{BB962C8B-B14F-4D97-AF65-F5344CB8AC3E}">
        <p14:creationId xmlns:p14="http://schemas.microsoft.com/office/powerpoint/2010/main" val="42793705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pic>
        <p:nvPicPr>
          <p:cNvPr id="2" name="Picture 1"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5" name="Title 1"/>
          <p:cNvSpPr>
            <a:spLocks noGrp="1"/>
          </p:cNvSpPr>
          <p:nvPr>
            <p:ph type="title"/>
          </p:nvPr>
        </p:nvSpPr>
        <p:spPr>
          <a:xfrm>
            <a:off x="416056" y="76200"/>
            <a:ext cx="7924800" cy="1066800"/>
          </a:xfrm>
          <a:prstGeom prst="rect">
            <a:avLst/>
          </a:prstGeom>
        </p:spPr>
        <p:txBody>
          <a:bodyPr tIns="0" bIns="0" anchor="b">
            <a:normAutofit/>
          </a:bodyPr>
          <a:lstStyle>
            <a:lvl1pPr>
              <a:defRPr sz="2800" b="1" i="0">
                <a:solidFill>
                  <a:srgbClr val="0689D8"/>
                </a:solidFill>
                <a:latin typeface="Samsung InterFace" pitchFamily="34" charset="0"/>
                <a:cs typeface="Samsung InterFace" pitchFamily="34" charset="0"/>
              </a:defRPr>
            </a:lvl1pPr>
          </a:lstStyle>
          <a:p>
            <a:r>
              <a:rPr kumimoji="0" lang="en-US" dirty="0" smtClean="0"/>
              <a:t>Click to edit Master title style</a:t>
            </a:r>
            <a:endParaRPr kumimoji="0" lang="en-US" dirty="0"/>
          </a:p>
        </p:txBody>
      </p:sp>
      <p:sp>
        <p:nvSpPr>
          <p:cNvPr id="6" name="Content Placeholder 7"/>
          <p:cNvSpPr>
            <a:spLocks noGrp="1"/>
          </p:cNvSpPr>
          <p:nvPr>
            <p:ph sz="quarter" idx="1"/>
          </p:nvPr>
        </p:nvSpPr>
        <p:spPr>
          <a:xfrm>
            <a:off x="167753" y="1498600"/>
            <a:ext cx="8613648" cy="5046132"/>
          </a:xfrm>
          <a:prstGeom prst="rect">
            <a:avLst/>
          </a:prstGeom>
        </p:spPr>
        <p:txBody>
          <a:bodyPr>
            <a:normAutofit/>
          </a:bodyPr>
          <a:lstStyle>
            <a:lvl1pPr>
              <a:spcBef>
                <a:spcPts val="200"/>
              </a:spcBef>
              <a:spcAft>
                <a:spcPts val="800"/>
              </a:spcAft>
              <a:buClr>
                <a:schemeClr val="accent2"/>
              </a:buClr>
              <a:buSzPct val="80000"/>
              <a:buFont typeface="Wingdings" charset="2"/>
              <a:buChar char="§"/>
              <a:defRPr sz="2800">
                <a:solidFill>
                  <a:schemeClr val="accent6"/>
                </a:solidFill>
                <a:latin typeface="Samsung InterFace" pitchFamily="34" charset="0"/>
                <a:cs typeface="Samsung InterFace" pitchFamily="34" charset="0"/>
              </a:defRPr>
            </a:lvl1pPr>
            <a:lvl2pPr marL="465138" indent="-238125">
              <a:spcBef>
                <a:spcPts val="200"/>
              </a:spcBef>
              <a:spcAft>
                <a:spcPts val="800"/>
              </a:spcAft>
              <a:buClr>
                <a:schemeClr val="accent2"/>
              </a:buClr>
              <a:buSzPct val="80000"/>
              <a:buFont typeface="Wingdings" charset="2"/>
              <a:buChar char="§"/>
              <a:defRPr sz="2400">
                <a:solidFill>
                  <a:schemeClr val="accent6"/>
                </a:solidFill>
                <a:latin typeface="Samsung InterFace" pitchFamily="34" charset="0"/>
                <a:cs typeface="Samsung InterFace" pitchFamily="34" charset="0"/>
              </a:defRPr>
            </a:lvl2pPr>
            <a:lvl3pPr marL="625475" indent="-168275" defTabSz="744538">
              <a:spcBef>
                <a:spcPts val="200"/>
              </a:spcBef>
              <a:spcAft>
                <a:spcPts val="800"/>
              </a:spcAft>
              <a:buClr>
                <a:schemeClr val="accent2"/>
              </a:buClr>
              <a:buSzPct val="80000"/>
              <a:buFont typeface="Wingdings" pitchFamily="2" charset="2"/>
              <a:buChar char="§"/>
              <a:defRPr sz="2000" i="0">
                <a:solidFill>
                  <a:schemeClr val="accent6"/>
                </a:solidFill>
                <a:latin typeface="Samsung InterFace"/>
                <a:cs typeface="Samsung InterFace"/>
              </a:defRPr>
            </a:lvl3pPr>
            <a:lvl4pPr marL="1025525" indent="-228600">
              <a:spcBef>
                <a:spcPts val="200"/>
              </a:spcBef>
              <a:spcAft>
                <a:spcPts val="800"/>
              </a:spcAft>
              <a:buClr>
                <a:schemeClr val="accent2"/>
              </a:buClr>
              <a:buSzPct val="80000"/>
              <a:buFont typeface="Arial"/>
              <a:buChar char="•"/>
              <a:defRPr sz="1600">
                <a:solidFill>
                  <a:schemeClr val="accent6"/>
                </a:solidFill>
                <a:latin typeface="Samsung InterFace"/>
                <a:cs typeface="Samsung InterFace"/>
              </a:defRPr>
            </a:lvl4pPr>
            <a:lvl5pPr marL="1244600" indent="-228600">
              <a:spcBef>
                <a:spcPts val="200"/>
              </a:spcBef>
              <a:spcAft>
                <a:spcPts val="800"/>
              </a:spcAft>
              <a:buClr>
                <a:schemeClr val="accent2"/>
              </a:buClr>
              <a:buSzPct val="80000"/>
              <a:buFont typeface="Arial"/>
              <a:buChar char="•"/>
              <a:tabLst>
                <a:tab pos="1252538" algn="l"/>
              </a:tabLst>
              <a:defRPr sz="1200">
                <a:solidFill>
                  <a:schemeClr val="accent6"/>
                </a:solidFill>
                <a:latin typeface="Samsung InterFace"/>
                <a:cs typeface="Samsung InterFace"/>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smtClean="0"/>
          </a:p>
          <a:p>
            <a:pPr lvl="1" eaLnBrk="1" latinLnBrk="0" hangingPunct="1"/>
            <a:endParaRPr lang="en-US" dirty="0" smtClean="0"/>
          </a:p>
        </p:txBody>
      </p:sp>
      <p:sp>
        <p:nvSpPr>
          <p:cNvPr id="12"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Bullets">
    <p:spTree>
      <p:nvGrpSpPr>
        <p:cNvPr id="1" name=""/>
        <p:cNvGrpSpPr/>
        <p:nvPr/>
      </p:nvGrpSpPr>
      <p:grpSpPr>
        <a:xfrm>
          <a:off x="0" y="0"/>
          <a:ext cx="0" cy="0"/>
          <a:chOff x="0" y="0"/>
          <a:chExt cx="0" cy="0"/>
        </a:xfrm>
      </p:grpSpPr>
      <p:pic>
        <p:nvPicPr>
          <p:cNvPr id="8" name="Picture 7"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14" name="Content Placeholder 7"/>
          <p:cNvSpPr>
            <a:spLocks noGrp="1"/>
          </p:cNvSpPr>
          <p:nvPr>
            <p:ph sz="quarter" idx="1"/>
          </p:nvPr>
        </p:nvSpPr>
        <p:spPr>
          <a:xfrm>
            <a:off x="185350" y="1916411"/>
            <a:ext cx="8610600" cy="4647523"/>
          </a:xfrm>
          <a:prstGeom prst="rect">
            <a:avLst/>
          </a:prstGeom>
        </p:spPr>
        <p:txBody>
          <a:bodyPr>
            <a:normAutofit/>
          </a:bodyPr>
          <a:lstStyle>
            <a:lvl1pPr>
              <a:spcBef>
                <a:spcPts val="200"/>
              </a:spcBef>
              <a:spcAft>
                <a:spcPts val="600"/>
              </a:spcAft>
              <a:buClr>
                <a:schemeClr val="accent2"/>
              </a:buClr>
              <a:buSzPct val="80000"/>
              <a:buFont typeface="Wingdings" charset="2"/>
              <a:buChar char="§"/>
              <a:defRPr lang="en-US" sz="2400" kern="1200" dirty="0" smtClean="0">
                <a:solidFill>
                  <a:schemeClr val="accent6"/>
                </a:solidFill>
                <a:latin typeface="Samsung InterFace" pitchFamily="34" charset="0"/>
                <a:ea typeface="ＭＳ Ｐゴシック" charset="-128"/>
                <a:cs typeface="Samsung InterFace" pitchFamily="34" charset="0"/>
              </a:defRPr>
            </a:lvl1pPr>
            <a:lvl2pPr marL="398463" indent="-171450">
              <a:spcBef>
                <a:spcPts val="200"/>
              </a:spcBef>
              <a:spcAft>
                <a:spcPts val="600"/>
              </a:spcAft>
              <a:buClr>
                <a:schemeClr val="accent2"/>
              </a:buClr>
              <a:buSzPct val="80000"/>
              <a:buFont typeface="Wingdings" charset="2"/>
              <a:buChar char="§"/>
              <a:defRPr lang="en-US" sz="2000" kern="1200" dirty="0" smtClean="0">
                <a:solidFill>
                  <a:schemeClr val="accent6"/>
                </a:solidFill>
                <a:latin typeface="Samsung InterFace" pitchFamily="34" charset="0"/>
                <a:ea typeface="ＭＳ Ｐゴシック" charset="-128"/>
                <a:cs typeface="Samsung InterFace" pitchFamily="34" charset="0"/>
              </a:defRPr>
            </a:lvl2pPr>
            <a:lvl3pPr marL="685800" indent="-228600" defTabSz="744538">
              <a:spcBef>
                <a:spcPts val="200"/>
              </a:spcBef>
              <a:spcAft>
                <a:spcPts val="600"/>
              </a:spcAft>
              <a:buClr>
                <a:schemeClr val="accent2"/>
              </a:buClr>
              <a:buSzPct val="80000"/>
              <a:buFont typeface="Arial"/>
              <a:buChar char="•"/>
              <a:defRPr sz="1600" i="0">
                <a:solidFill>
                  <a:srgbClr val="60656A"/>
                </a:solidFill>
                <a:latin typeface="Samsung InterFace"/>
                <a:cs typeface="Samsung InterFace"/>
              </a:defRPr>
            </a:lvl3pPr>
            <a:lvl4pPr marL="1025525" indent="-228600">
              <a:spcBef>
                <a:spcPts val="200"/>
              </a:spcBef>
              <a:spcAft>
                <a:spcPts val="600"/>
              </a:spcAft>
              <a:buClr>
                <a:schemeClr val="accent2"/>
              </a:buClr>
              <a:buSzPct val="80000"/>
              <a:buFont typeface="Arial"/>
              <a:buChar char="•"/>
              <a:defRPr sz="1200">
                <a:solidFill>
                  <a:srgbClr val="60656A"/>
                </a:solidFill>
                <a:latin typeface="Samsung InterFace"/>
                <a:cs typeface="Samsung InterFace"/>
              </a:defRPr>
            </a:lvl4pPr>
            <a:lvl5pPr marL="1244600" indent="-228600">
              <a:spcBef>
                <a:spcPts val="200"/>
              </a:spcBef>
              <a:spcAft>
                <a:spcPts val="600"/>
              </a:spcAft>
              <a:buClr>
                <a:schemeClr val="accent2"/>
              </a:buClr>
              <a:buSzPct val="80000"/>
              <a:buFont typeface="Arial"/>
              <a:buChar char="•"/>
              <a:tabLst>
                <a:tab pos="1252538" algn="l"/>
              </a:tabLst>
              <a:defRPr sz="800">
                <a:solidFill>
                  <a:srgbClr val="60656A"/>
                </a:solidFill>
                <a:latin typeface="Samsung InterFace"/>
                <a:cs typeface="Samsung InterFace"/>
              </a:defRPr>
            </a:lvl5pPr>
          </a:lstStyle>
          <a:p>
            <a:pPr marL="230188" lvl="0" indent="-230188" algn="l" rtl="0" eaLnBrk="1" fontAlgn="base" latinLnBrk="0" hangingPunct="1">
              <a:spcBef>
                <a:spcPts val="1800"/>
              </a:spcBef>
              <a:spcAft>
                <a:spcPts val="600"/>
              </a:spcAft>
              <a:buClr>
                <a:schemeClr val="accent2"/>
              </a:buClr>
              <a:buSzPct val="80000"/>
              <a:buFont typeface="Wingdings" charset="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smtClean="0"/>
          </a:p>
          <a:p>
            <a:pPr lvl="1" eaLnBrk="1" latinLnBrk="0" hangingPunct="1"/>
            <a:endParaRPr lang="en-US" dirty="0" smtClean="0"/>
          </a:p>
        </p:txBody>
      </p:sp>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2800">
                <a:solidFill>
                  <a:srgbClr val="0689D8"/>
                </a:solidFill>
                <a:latin typeface="Samsung InterFace"/>
                <a:cs typeface="Samsung InterFace"/>
              </a:defRPr>
            </a:lvl1pPr>
          </a:lstStyle>
          <a:p>
            <a:r>
              <a:rPr kumimoji="0" lang="en-US" dirty="0" smtClean="0"/>
              <a:t>Click to edit Master title style</a:t>
            </a:r>
            <a:endParaRPr kumimoji="0" lang="en-US" dirty="0"/>
          </a:p>
        </p:txBody>
      </p:sp>
      <p:sp>
        <p:nvSpPr>
          <p:cNvPr id="15" name="Text Placeholder 2"/>
          <p:cNvSpPr>
            <a:spLocks noGrp="1"/>
          </p:cNvSpPr>
          <p:nvPr>
            <p:ph type="body" idx="10"/>
          </p:nvPr>
        </p:nvSpPr>
        <p:spPr>
          <a:xfrm>
            <a:off x="423887" y="1278466"/>
            <a:ext cx="7927848" cy="526349"/>
          </a:xfrm>
          <a:prstGeom prst="rect">
            <a:avLst/>
          </a:prstGeom>
        </p:spPr>
        <p:txBody>
          <a:bodyPr anchor="b"/>
          <a:lstStyle>
            <a:lvl1pPr marL="0" indent="0">
              <a:buNone/>
              <a:defRPr sz="2800" b="0">
                <a:solidFill>
                  <a:srgbClr val="A6A9AA"/>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Subtitle + Bullets">
    <p:spTree>
      <p:nvGrpSpPr>
        <p:cNvPr id="1" name=""/>
        <p:cNvGrpSpPr/>
        <p:nvPr/>
      </p:nvGrpSpPr>
      <p:grpSpPr>
        <a:xfrm>
          <a:off x="0" y="0"/>
          <a:ext cx="0" cy="0"/>
          <a:chOff x="0" y="0"/>
          <a:chExt cx="0" cy="0"/>
        </a:xfrm>
      </p:grpSpPr>
      <p:sp>
        <p:nvSpPr>
          <p:cNvPr id="14" name="Content Placeholder 7"/>
          <p:cNvSpPr>
            <a:spLocks noGrp="1"/>
          </p:cNvSpPr>
          <p:nvPr>
            <p:ph sz="quarter" idx="1"/>
          </p:nvPr>
        </p:nvSpPr>
        <p:spPr>
          <a:xfrm>
            <a:off x="185350" y="1916411"/>
            <a:ext cx="8610600" cy="4647523"/>
          </a:xfrm>
          <a:prstGeom prst="rect">
            <a:avLst/>
          </a:prstGeom>
        </p:spPr>
        <p:txBody>
          <a:bodyPr>
            <a:normAutofit/>
          </a:bodyPr>
          <a:lstStyle>
            <a:lvl1pPr>
              <a:spcBef>
                <a:spcPts val="200"/>
              </a:spcBef>
              <a:spcAft>
                <a:spcPts val="600"/>
              </a:spcAft>
              <a:buClr>
                <a:schemeClr val="accent2"/>
              </a:buClr>
              <a:buSzPct val="80000"/>
              <a:buFont typeface="Wingdings" charset="2"/>
              <a:buChar char="§"/>
              <a:defRPr lang="en-US" sz="2400" kern="1200" dirty="0" smtClean="0">
                <a:solidFill>
                  <a:schemeClr val="accent6"/>
                </a:solidFill>
                <a:latin typeface="Samsung InterFace" pitchFamily="34" charset="0"/>
                <a:ea typeface="ＭＳ Ｐゴシック" charset="-128"/>
                <a:cs typeface="Samsung InterFace" pitchFamily="34" charset="0"/>
              </a:defRPr>
            </a:lvl1pPr>
            <a:lvl2pPr marL="398463" indent="-171450">
              <a:spcBef>
                <a:spcPts val="200"/>
              </a:spcBef>
              <a:spcAft>
                <a:spcPts val="600"/>
              </a:spcAft>
              <a:buClr>
                <a:schemeClr val="accent2"/>
              </a:buClr>
              <a:buSzPct val="80000"/>
              <a:buFont typeface="Wingdings" charset="2"/>
              <a:buChar char="§"/>
              <a:defRPr lang="en-US" sz="2000" kern="1200" dirty="0" smtClean="0">
                <a:solidFill>
                  <a:schemeClr val="accent6"/>
                </a:solidFill>
                <a:latin typeface="Samsung InterFace" pitchFamily="34" charset="0"/>
                <a:ea typeface="ＭＳ Ｐゴシック" charset="-128"/>
                <a:cs typeface="Samsung InterFace" pitchFamily="34" charset="0"/>
              </a:defRPr>
            </a:lvl2pPr>
            <a:lvl3pPr marL="685800" indent="-228600" defTabSz="744538">
              <a:spcBef>
                <a:spcPts val="200"/>
              </a:spcBef>
              <a:spcAft>
                <a:spcPts val="600"/>
              </a:spcAft>
              <a:buClr>
                <a:schemeClr val="accent2"/>
              </a:buClr>
              <a:buSzPct val="80000"/>
              <a:buFont typeface="Arial"/>
              <a:buChar char="•"/>
              <a:defRPr sz="1600" i="0">
                <a:solidFill>
                  <a:srgbClr val="60656A"/>
                </a:solidFill>
                <a:latin typeface="Samsung InterFace"/>
                <a:cs typeface="Samsung InterFace"/>
              </a:defRPr>
            </a:lvl3pPr>
            <a:lvl4pPr marL="1025525" indent="-228600">
              <a:spcBef>
                <a:spcPts val="200"/>
              </a:spcBef>
              <a:spcAft>
                <a:spcPts val="600"/>
              </a:spcAft>
              <a:buClr>
                <a:schemeClr val="accent2"/>
              </a:buClr>
              <a:buSzPct val="80000"/>
              <a:buFont typeface="Arial"/>
              <a:buChar char="•"/>
              <a:defRPr sz="1200">
                <a:solidFill>
                  <a:srgbClr val="60656A"/>
                </a:solidFill>
                <a:latin typeface="Samsung InterFace"/>
                <a:cs typeface="Samsung InterFace"/>
              </a:defRPr>
            </a:lvl4pPr>
            <a:lvl5pPr marL="1244600" indent="-228600">
              <a:spcBef>
                <a:spcPts val="200"/>
              </a:spcBef>
              <a:spcAft>
                <a:spcPts val="600"/>
              </a:spcAft>
              <a:buClr>
                <a:schemeClr val="accent2"/>
              </a:buClr>
              <a:buSzPct val="80000"/>
              <a:buFont typeface="Arial"/>
              <a:buChar char="•"/>
              <a:tabLst>
                <a:tab pos="1252538" algn="l"/>
              </a:tabLst>
              <a:defRPr sz="800">
                <a:solidFill>
                  <a:srgbClr val="60656A"/>
                </a:solidFill>
                <a:latin typeface="Samsung InterFace"/>
                <a:cs typeface="Samsung InterFace"/>
              </a:defRPr>
            </a:lvl5pPr>
          </a:lstStyle>
          <a:p>
            <a:pPr marL="230188" lvl="0" indent="-230188" algn="l" rtl="0" eaLnBrk="1" fontAlgn="base" latinLnBrk="0" hangingPunct="1">
              <a:spcBef>
                <a:spcPts val="1800"/>
              </a:spcBef>
              <a:spcAft>
                <a:spcPts val="600"/>
              </a:spcAft>
              <a:buClr>
                <a:schemeClr val="accent2"/>
              </a:buClr>
              <a:buSzPct val="80000"/>
              <a:buFont typeface="Wingdings" charset="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smtClean="0"/>
          </a:p>
          <a:p>
            <a:pPr lvl="1" eaLnBrk="1" latinLnBrk="0" hangingPunct="1"/>
            <a:endParaRPr lang="en-US" dirty="0" smtClean="0"/>
          </a:p>
        </p:txBody>
      </p:sp>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2800">
                <a:solidFill>
                  <a:srgbClr val="0689D8"/>
                </a:solidFill>
                <a:latin typeface="Samsung InterFace"/>
                <a:cs typeface="Samsung InterFace"/>
              </a:defRPr>
            </a:lvl1pPr>
          </a:lstStyle>
          <a:p>
            <a:r>
              <a:rPr kumimoji="0" lang="en-US" dirty="0" smtClean="0"/>
              <a:t>Click to edit Master title style</a:t>
            </a:r>
            <a:endParaRPr kumimoji="0" lang="en-US" dirty="0"/>
          </a:p>
        </p:txBody>
      </p:sp>
      <p:sp>
        <p:nvSpPr>
          <p:cNvPr id="15" name="Text Placeholder 2"/>
          <p:cNvSpPr>
            <a:spLocks noGrp="1"/>
          </p:cNvSpPr>
          <p:nvPr>
            <p:ph type="body" idx="10"/>
          </p:nvPr>
        </p:nvSpPr>
        <p:spPr>
          <a:xfrm>
            <a:off x="423887" y="1278466"/>
            <a:ext cx="7927848" cy="526349"/>
          </a:xfrm>
          <a:prstGeom prst="rect">
            <a:avLst/>
          </a:prstGeom>
        </p:spPr>
        <p:txBody>
          <a:bodyPr anchor="b"/>
          <a:lstStyle>
            <a:lvl1pPr marL="0" indent="0">
              <a:buNone/>
              <a:defRPr sz="2800" b="0">
                <a:solidFill>
                  <a:srgbClr val="A6A9AA"/>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extLst>
      <p:ext uri="{BB962C8B-B14F-4D97-AF65-F5344CB8AC3E}">
        <p14:creationId xmlns:p14="http://schemas.microsoft.com/office/powerpoint/2010/main" val="8173258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 Subtitle + Bullets">
    <p:spTree>
      <p:nvGrpSpPr>
        <p:cNvPr id="1" name=""/>
        <p:cNvGrpSpPr/>
        <p:nvPr/>
      </p:nvGrpSpPr>
      <p:grpSpPr>
        <a:xfrm>
          <a:off x="0" y="0"/>
          <a:ext cx="0" cy="0"/>
          <a:chOff x="0" y="0"/>
          <a:chExt cx="0" cy="0"/>
        </a:xfrm>
      </p:grpSpPr>
      <p:sp>
        <p:nvSpPr>
          <p:cNvPr id="14" name="Content Placeholder 7"/>
          <p:cNvSpPr>
            <a:spLocks noGrp="1"/>
          </p:cNvSpPr>
          <p:nvPr>
            <p:ph sz="quarter" idx="1"/>
          </p:nvPr>
        </p:nvSpPr>
        <p:spPr>
          <a:xfrm>
            <a:off x="185350" y="1916411"/>
            <a:ext cx="8610600" cy="4647523"/>
          </a:xfrm>
          <a:prstGeom prst="rect">
            <a:avLst/>
          </a:prstGeom>
        </p:spPr>
        <p:txBody>
          <a:bodyPr>
            <a:normAutofit/>
          </a:bodyPr>
          <a:lstStyle>
            <a:lvl1pPr>
              <a:spcBef>
                <a:spcPts val="200"/>
              </a:spcBef>
              <a:spcAft>
                <a:spcPts val="600"/>
              </a:spcAft>
              <a:buClr>
                <a:schemeClr val="accent2"/>
              </a:buClr>
              <a:buSzPct val="80000"/>
              <a:buFont typeface="Wingdings" charset="2"/>
              <a:buChar char="§"/>
              <a:defRPr lang="en-US" sz="2400" kern="1200" dirty="0" smtClean="0">
                <a:solidFill>
                  <a:schemeClr val="accent6"/>
                </a:solidFill>
                <a:latin typeface="Samsung InterFace" pitchFamily="34" charset="0"/>
                <a:ea typeface="ＭＳ Ｐゴシック" charset="-128"/>
                <a:cs typeface="Samsung InterFace" pitchFamily="34" charset="0"/>
              </a:defRPr>
            </a:lvl1pPr>
            <a:lvl2pPr marL="398463" indent="-171450">
              <a:spcBef>
                <a:spcPts val="200"/>
              </a:spcBef>
              <a:spcAft>
                <a:spcPts val="600"/>
              </a:spcAft>
              <a:buClr>
                <a:schemeClr val="accent2"/>
              </a:buClr>
              <a:buSzPct val="80000"/>
              <a:buFont typeface="Wingdings" charset="2"/>
              <a:buChar char="§"/>
              <a:defRPr lang="en-US" sz="2000" kern="1200" dirty="0" smtClean="0">
                <a:solidFill>
                  <a:schemeClr val="accent6"/>
                </a:solidFill>
                <a:latin typeface="Samsung InterFace" pitchFamily="34" charset="0"/>
                <a:ea typeface="ＭＳ Ｐゴシック" charset="-128"/>
                <a:cs typeface="Samsung InterFace" pitchFamily="34" charset="0"/>
              </a:defRPr>
            </a:lvl2pPr>
            <a:lvl3pPr marL="685800" indent="-228600" defTabSz="744538">
              <a:spcBef>
                <a:spcPts val="200"/>
              </a:spcBef>
              <a:spcAft>
                <a:spcPts val="600"/>
              </a:spcAft>
              <a:buClr>
                <a:schemeClr val="accent2"/>
              </a:buClr>
              <a:buSzPct val="80000"/>
              <a:buFont typeface="Arial"/>
              <a:buChar char="•"/>
              <a:defRPr sz="1600" i="0">
                <a:solidFill>
                  <a:srgbClr val="60656A"/>
                </a:solidFill>
                <a:latin typeface="Samsung InterFace"/>
                <a:cs typeface="Samsung InterFace"/>
              </a:defRPr>
            </a:lvl3pPr>
            <a:lvl4pPr marL="1025525" indent="-228600">
              <a:spcBef>
                <a:spcPts val="200"/>
              </a:spcBef>
              <a:spcAft>
                <a:spcPts val="600"/>
              </a:spcAft>
              <a:buClr>
                <a:schemeClr val="accent2"/>
              </a:buClr>
              <a:buSzPct val="80000"/>
              <a:buFont typeface="Arial"/>
              <a:buChar char="•"/>
              <a:defRPr sz="1200">
                <a:solidFill>
                  <a:srgbClr val="60656A"/>
                </a:solidFill>
                <a:latin typeface="Samsung InterFace"/>
                <a:cs typeface="Samsung InterFace"/>
              </a:defRPr>
            </a:lvl4pPr>
            <a:lvl5pPr marL="1244600" indent="-228600">
              <a:spcBef>
                <a:spcPts val="200"/>
              </a:spcBef>
              <a:spcAft>
                <a:spcPts val="600"/>
              </a:spcAft>
              <a:buClr>
                <a:schemeClr val="accent2"/>
              </a:buClr>
              <a:buSzPct val="80000"/>
              <a:buFont typeface="Arial"/>
              <a:buChar char="•"/>
              <a:tabLst>
                <a:tab pos="1252538" algn="l"/>
              </a:tabLst>
              <a:defRPr sz="800">
                <a:solidFill>
                  <a:srgbClr val="60656A"/>
                </a:solidFill>
                <a:latin typeface="Samsung InterFace"/>
                <a:cs typeface="Samsung InterFace"/>
              </a:defRPr>
            </a:lvl5pPr>
          </a:lstStyle>
          <a:p>
            <a:pPr marL="230188" lvl="0" indent="-230188" algn="l" rtl="0" eaLnBrk="1" fontAlgn="base" latinLnBrk="0" hangingPunct="1">
              <a:spcBef>
                <a:spcPts val="1800"/>
              </a:spcBef>
              <a:spcAft>
                <a:spcPts val="600"/>
              </a:spcAft>
              <a:buClr>
                <a:schemeClr val="accent2"/>
              </a:buClr>
              <a:buSzPct val="80000"/>
              <a:buFont typeface="Wingdings" charset="2"/>
              <a:buChar char="§"/>
            </a:pPr>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smtClean="0"/>
          </a:p>
          <a:p>
            <a:pPr lvl="1" eaLnBrk="1" latinLnBrk="0" hangingPunct="1"/>
            <a:endParaRPr lang="en-US" dirty="0" smtClean="0"/>
          </a:p>
        </p:txBody>
      </p:sp>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2800">
                <a:solidFill>
                  <a:srgbClr val="0689D8"/>
                </a:solidFill>
                <a:latin typeface="Samsung InterFace"/>
                <a:cs typeface="Samsung InterFace"/>
              </a:defRPr>
            </a:lvl1pPr>
          </a:lstStyle>
          <a:p>
            <a:r>
              <a:rPr kumimoji="0" lang="en-US" dirty="0" smtClean="0"/>
              <a:t>Click to edit Master title style</a:t>
            </a:r>
            <a:endParaRPr kumimoji="0" lang="en-US" dirty="0"/>
          </a:p>
        </p:txBody>
      </p:sp>
      <p:sp>
        <p:nvSpPr>
          <p:cNvPr id="15" name="Text Placeholder 2"/>
          <p:cNvSpPr>
            <a:spLocks noGrp="1"/>
          </p:cNvSpPr>
          <p:nvPr>
            <p:ph type="body" idx="10"/>
          </p:nvPr>
        </p:nvSpPr>
        <p:spPr>
          <a:xfrm>
            <a:off x="423887" y="1278466"/>
            <a:ext cx="7927848" cy="526349"/>
          </a:xfrm>
          <a:prstGeom prst="rect">
            <a:avLst/>
          </a:prstGeom>
        </p:spPr>
        <p:txBody>
          <a:bodyPr anchor="b"/>
          <a:lstStyle>
            <a:lvl1pPr marL="0" indent="0">
              <a:buNone/>
              <a:defRPr sz="2800" b="0">
                <a:solidFill>
                  <a:srgbClr val="A6A9AA"/>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26773875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ogo + Page Number">
    <p:spTree>
      <p:nvGrpSpPr>
        <p:cNvPr id="1" name=""/>
        <p:cNvGrpSpPr/>
        <p:nvPr/>
      </p:nvGrpSpPr>
      <p:grpSpPr>
        <a:xfrm>
          <a:off x="0" y="0"/>
          <a:ext cx="0" cy="0"/>
          <a:chOff x="0" y="0"/>
          <a:chExt cx="0" cy="0"/>
        </a:xfrm>
      </p:grpSpPr>
      <p:pic>
        <p:nvPicPr>
          <p:cNvPr id="7" name="Picture 6"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2800">
                <a:solidFill>
                  <a:schemeClr val="accent3"/>
                </a:solidFill>
                <a:latin typeface="Samsung InterFace"/>
                <a:cs typeface="Samsung InterFace"/>
              </a:defRPr>
            </a:lvl1pPr>
          </a:lstStyle>
          <a:p>
            <a:r>
              <a:rPr kumimoji="0" lang="en-US" dirty="0" smtClean="0"/>
              <a:t>Click to edit Master title style</a:t>
            </a:r>
            <a:endParaRPr kumimoji="0" lang="en-US" dirty="0"/>
          </a:p>
        </p:txBody>
      </p:sp>
      <p:sp>
        <p:nvSpPr>
          <p:cNvPr id="9"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title + Logo + Page">
    <p:spTree>
      <p:nvGrpSpPr>
        <p:cNvPr id="1" name=""/>
        <p:cNvGrpSpPr/>
        <p:nvPr/>
      </p:nvGrpSpPr>
      <p:grpSpPr>
        <a:xfrm>
          <a:off x="0" y="0"/>
          <a:ext cx="0" cy="0"/>
          <a:chOff x="0" y="0"/>
          <a:chExt cx="0" cy="0"/>
        </a:xfrm>
      </p:grpSpPr>
      <p:pic>
        <p:nvPicPr>
          <p:cNvPr id="7" name="Picture 6"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13" name="Title 1"/>
          <p:cNvSpPr>
            <a:spLocks noGrp="1"/>
          </p:cNvSpPr>
          <p:nvPr>
            <p:ph type="title"/>
          </p:nvPr>
        </p:nvSpPr>
        <p:spPr>
          <a:xfrm>
            <a:off x="423886" y="76200"/>
            <a:ext cx="7927848" cy="1066800"/>
          </a:xfrm>
          <a:prstGeom prst="rect">
            <a:avLst/>
          </a:prstGeom>
        </p:spPr>
        <p:txBody>
          <a:bodyPr tIns="0" bIns="0" anchor="b">
            <a:normAutofit/>
          </a:bodyPr>
          <a:lstStyle>
            <a:lvl1pPr>
              <a:defRPr sz="2800">
                <a:solidFill>
                  <a:srgbClr val="0689D8"/>
                </a:solidFill>
                <a:latin typeface="Samsung InterFace"/>
                <a:cs typeface="Samsung InterFace"/>
              </a:defRPr>
            </a:lvl1pPr>
          </a:lstStyle>
          <a:p>
            <a:r>
              <a:rPr kumimoji="0" lang="en-US" dirty="0" smtClean="0"/>
              <a:t>Click to edit Master title style</a:t>
            </a:r>
            <a:endParaRPr kumimoji="0" lang="en-US" dirty="0"/>
          </a:p>
        </p:txBody>
      </p:sp>
      <p:sp>
        <p:nvSpPr>
          <p:cNvPr id="15" name="Text Placeholder 2"/>
          <p:cNvSpPr>
            <a:spLocks noGrp="1"/>
          </p:cNvSpPr>
          <p:nvPr>
            <p:ph type="body" idx="10"/>
          </p:nvPr>
        </p:nvSpPr>
        <p:spPr>
          <a:xfrm>
            <a:off x="410824" y="1278466"/>
            <a:ext cx="7927848" cy="526349"/>
          </a:xfrm>
          <a:prstGeom prst="rect">
            <a:avLst/>
          </a:prstGeom>
        </p:spPr>
        <p:txBody>
          <a:bodyPr anchor="t"/>
          <a:lstStyle>
            <a:lvl1pPr marL="0" indent="0">
              <a:buNone/>
              <a:defRPr sz="2800" b="0">
                <a:solidFill>
                  <a:srgbClr val="A6A9AA"/>
                </a:solidFill>
                <a:latin typeface="Samsung InterFace"/>
                <a:cs typeface="Samsung InterFac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Logo + Page Number">
    <p:spTree>
      <p:nvGrpSpPr>
        <p:cNvPr id="1" name=""/>
        <p:cNvGrpSpPr/>
        <p:nvPr/>
      </p:nvGrpSpPr>
      <p:grpSpPr>
        <a:xfrm>
          <a:off x="0" y="0"/>
          <a:ext cx="0" cy="0"/>
          <a:chOff x="0" y="0"/>
          <a:chExt cx="0" cy="0"/>
        </a:xfrm>
      </p:grpSpPr>
      <p:pic>
        <p:nvPicPr>
          <p:cNvPr id="5" name="Picture 4"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8"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Page Number">
    <p:spTree>
      <p:nvGrpSpPr>
        <p:cNvPr id="1" name=""/>
        <p:cNvGrpSpPr/>
        <p:nvPr/>
      </p:nvGrpSpPr>
      <p:grpSpPr>
        <a:xfrm>
          <a:off x="0" y="0"/>
          <a:ext cx="0" cy="0"/>
          <a:chOff x="0" y="0"/>
          <a:chExt cx="0" cy="0"/>
        </a:xfrm>
      </p:grpSpPr>
      <p:pic>
        <p:nvPicPr>
          <p:cNvPr id="4" name="Picture 3" descr="Yellow_triang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34127" y="6330950"/>
            <a:ext cx="520283" cy="533400"/>
          </a:xfrm>
          <a:prstGeom prst="rect">
            <a:avLst/>
          </a:prstGeom>
        </p:spPr>
      </p:pic>
      <p:sp>
        <p:nvSpPr>
          <p:cNvPr id="5" name="Slide Number Placeholder 5"/>
          <p:cNvSpPr txBox="1">
            <a:spLocks/>
          </p:cNvSpPr>
          <p:nvPr userDrawn="1"/>
        </p:nvSpPr>
        <p:spPr>
          <a:xfrm>
            <a:off x="8805336" y="6642462"/>
            <a:ext cx="291737" cy="215538"/>
          </a:xfrm>
          <a:prstGeom prst="rect">
            <a:avLst/>
          </a:prstGeom>
          <a:noFill/>
        </p:spPr>
        <p:txBody>
          <a:bodyPr tIns="0" rIns="0" bIns="0">
            <a:noAutofit/>
          </a:bodyPr>
          <a:lstStyle>
            <a:lvl1pPr algn="ctr">
              <a:defRPr sz="700">
                <a:solidFill>
                  <a:srgbClr val="FFFFFF"/>
                </a:solidFill>
                <a:latin typeface="Segoe UI"/>
                <a:cs typeface="Segoe UI"/>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FEDF8F-6015-4B4E-A180-8B53D3FC531D}" type="slidenum">
              <a:rPr kumimoji="0" lang="en-US" sz="1100" b="1" i="0" u="none" strike="noStrike" kern="1200" cap="none" spc="0" normalizeH="0" baseline="0" noProof="0" smtClean="0">
                <a:ln>
                  <a:noFill/>
                </a:ln>
                <a:solidFill>
                  <a:srgbClr val="443219"/>
                </a:solidFill>
                <a:effectLst/>
                <a:uLnTx/>
                <a:uFillTx/>
                <a:latin typeface="Samsung InterFace"/>
                <a:ea typeface="ヒラギノ角ゴ ProN W3" charset="-128"/>
                <a:cs typeface="Samsung InterFace"/>
                <a:sym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rgbClr val="443219"/>
              </a:solidFill>
              <a:effectLst/>
              <a:uLnTx/>
              <a:uFillTx/>
              <a:latin typeface="Samsung InterFace"/>
              <a:ea typeface="ヒラギノ角ゴ ProN W3" charset="-128"/>
              <a:cs typeface="Samsung InterFace"/>
              <a:sym typeface="Arial" charset="0"/>
            </a:endParaRPr>
          </a:p>
        </p:txBody>
      </p:sp>
    </p:spTree>
    <p:extLst>
      <p:ext uri="{BB962C8B-B14F-4D97-AF65-F5344CB8AC3E}">
        <p14:creationId xmlns:p14="http://schemas.microsoft.com/office/powerpoint/2010/main" val="28362694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78" r:id="rId1"/>
    <p:sldLayoutId id="2147483954" r:id="rId2"/>
    <p:sldLayoutId id="2147483955" r:id="rId3"/>
    <p:sldLayoutId id="2147484001" r:id="rId4"/>
    <p:sldLayoutId id="2147484002" r:id="rId5"/>
    <p:sldLayoutId id="2147483956" r:id="rId6"/>
    <p:sldLayoutId id="2147483973" r:id="rId7"/>
    <p:sldLayoutId id="2147483957" r:id="rId8"/>
    <p:sldLayoutId id="2147483982" r:id="rId9"/>
    <p:sldLayoutId id="2147483998" r:id="rId10"/>
    <p:sldLayoutId id="2147483953" r:id="rId11"/>
    <p:sldLayoutId id="2147483979" r:id="rId12"/>
    <p:sldLayoutId id="2147483980" r:id="rId13"/>
    <p:sldLayoutId id="2147483959" r:id="rId14"/>
    <p:sldLayoutId id="2147483960" r:id="rId15"/>
    <p:sldLayoutId id="2147483999" r:id="rId16"/>
    <p:sldLayoutId id="2147484000" r:id="rId17"/>
    <p:sldLayoutId id="2147484003" r:id="rId18"/>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lang="en-US" sz="3200" b="1" kern="1200" dirty="0">
          <a:solidFill>
            <a:schemeClr val="accent3"/>
          </a:solidFill>
          <a:latin typeface="Samsung InterFace"/>
          <a:ea typeface="ＭＳ Ｐゴシック" charset="-128"/>
          <a:cs typeface="Arial"/>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p:titleStyle>
    <p:bodyStyle>
      <a:lvl1pPr marL="230188" indent="-230188" algn="l" rtl="0" eaLnBrk="0" fontAlgn="base" hangingPunct="0">
        <a:spcBef>
          <a:spcPct val="20000"/>
        </a:spcBef>
        <a:spcAft>
          <a:spcPts val="600"/>
        </a:spcAft>
        <a:buFont typeface="Arial" charset="0"/>
        <a:buChar char="•"/>
        <a:defRPr sz="2800" kern="1200">
          <a:solidFill>
            <a:schemeClr val="tx1"/>
          </a:solidFill>
          <a:latin typeface="Arial"/>
          <a:ea typeface="ＭＳ Ｐゴシック" charset="-128"/>
          <a:cs typeface="ＭＳ Ｐゴシック" charset="-128"/>
        </a:defRPr>
      </a:lvl1pPr>
      <a:lvl2pPr marL="398463" indent="-171450" algn="l" rtl="0" eaLnBrk="0" fontAlgn="base" hangingPunct="0">
        <a:spcBef>
          <a:spcPct val="0"/>
        </a:spcBef>
        <a:spcAft>
          <a:spcPts val="600"/>
        </a:spcAft>
        <a:buSzPct val="70000"/>
        <a:buFont typeface="Arial" charset="0"/>
        <a:buChar char="•"/>
        <a:defRPr sz="2400" kern="1200">
          <a:solidFill>
            <a:schemeClr val="tx1"/>
          </a:solidFill>
          <a:latin typeface="Arial"/>
          <a:ea typeface="ＭＳ Ｐゴシック" charset="-128"/>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1.jpe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44.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69.jpe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53.png"/><Relationship Id="rId5" Type="http://schemas.openxmlformats.org/officeDocument/2006/relationships/image" Target="../media/image63.png"/><Relationship Id="rId10" Type="http://schemas.openxmlformats.org/officeDocument/2006/relationships/image" Target="../media/image55.png"/><Relationship Id="rId4" Type="http://schemas.openxmlformats.org/officeDocument/2006/relationships/image" Target="../media/image62.jpeg"/><Relationship Id="rId9" Type="http://schemas.openxmlformats.org/officeDocument/2006/relationships/image" Target="../media/image67.png"/><Relationship Id="rId1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0.png"/><Relationship Id="rId18" Type="http://schemas.openxmlformats.org/officeDocument/2006/relationships/image" Target="../media/image85.jpeg"/><Relationship Id="rId26" Type="http://schemas.openxmlformats.org/officeDocument/2006/relationships/image" Target="../media/image93.png"/><Relationship Id="rId3" Type="http://schemas.openxmlformats.org/officeDocument/2006/relationships/image" Target="../media/image72.png"/><Relationship Id="rId21" Type="http://schemas.openxmlformats.org/officeDocument/2006/relationships/image" Target="../media/image88.png"/><Relationship Id="rId7" Type="http://schemas.openxmlformats.org/officeDocument/2006/relationships/image" Target="../media/image75.png"/><Relationship Id="rId12" Type="http://schemas.openxmlformats.org/officeDocument/2006/relationships/image" Target="../media/image79.jpeg"/><Relationship Id="rId17" Type="http://schemas.openxmlformats.org/officeDocument/2006/relationships/image" Target="../media/image84.png"/><Relationship Id="rId25" Type="http://schemas.openxmlformats.org/officeDocument/2006/relationships/image" Target="../media/image92.jpeg"/><Relationship Id="rId2" Type="http://schemas.openxmlformats.org/officeDocument/2006/relationships/image" Target="../media/image71.png"/><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slideLayout" Target="../slideLayouts/slideLayout6.xml"/><Relationship Id="rId6" Type="http://schemas.openxmlformats.org/officeDocument/2006/relationships/image" Target="../media/image74.png"/><Relationship Id="rId11" Type="http://schemas.microsoft.com/office/2007/relationships/hdphoto" Target="../media/hdphoto3.wdp"/><Relationship Id="rId24" Type="http://schemas.openxmlformats.org/officeDocument/2006/relationships/image" Target="../media/image91.png"/><Relationship Id="rId5" Type="http://schemas.openxmlformats.org/officeDocument/2006/relationships/image" Target="../media/image73.jpeg"/><Relationship Id="rId15" Type="http://schemas.openxmlformats.org/officeDocument/2006/relationships/image" Target="../media/image82.jpeg"/><Relationship Id="rId23" Type="http://schemas.openxmlformats.org/officeDocument/2006/relationships/image" Target="../media/image90.png"/><Relationship Id="rId10" Type="http://schemas.openxmlformats.org/officeDocument/2006/relationships/image" Target="../media/image78.png"/><Relationship Id="rId19" Type="http://schemas.openxmlformats.org/officeDocument/2006/relationships/image" Target="../media/image86.png"/><Relationship Id="rId4" Type="http://schemas.microsoft.com/office/2007/relationships/hdphoto" Target="../media/hdphoto2.wdp"/><Relationship Id="rId9" Type="http://schemas.openxmlformats.org/officeDocument/2006/relationships/image" Target="../media/image77.jpeg"/><Relationship Id="rId14" Type="http://schemas.openxmlformats.org/officeDocument/2006/relationships/image" Target="../media/image81.png"/><Relationship Id="rId22" Type="http://schemas.openxmlformats.org/officeDocument/2006/relationships/image" Target="../media/image89.jpeg"/><Relationship Id="rId27" Type="http://schemas.openxmlformats.org/officeDocument/2006/relationships/image" Target="../media/image94.jpe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3" Type="http://schemas.openxmlformats.org/officeDocument/2006/relationships/image" Target="../media/image96.jpe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5.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84137" y="2635049"/>
            <a:ext cx="4345464" cy="2461884"/>
          </a:xfrm>
          <a:prstGeom prst="rect">
            <a:avLst/>
          </a:prstGeom>
        </p:spPr>
        <p:txBody>
          <a:bodyPr>
            <a:normAutofit fontScale="90000" lnSpcReduction="20000"/>
          </a:bodyPr>
          <a:lstStyle>
            <a:lvl1pPr algn="l" rtl="0" eaLnBrk="0" fontAlgn="base" hangingPunct="0">
              <a:spcBef>
                <a:spcPct val="0"/>
              </a:spcBef>
              <a:spcAft>
                <a:spcPct val="0"/>
              </a:spcAft>
              <a:defRPr lang="en-US" sz="3200" b="1" kern="1200" dirty="0">
                <a:solidFill>
                  <a:schemeClr val="accent3"/>
                </a:solidFill>
                <a:latin typeface="Samsung InterFace"/>
                <a:ea typeface="ＭＳ Ｐゴシック" charset="-128"/>
                <a:cs typeface="Arial"/>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pPr>
              <a:buFont typeface="Arial" charset="0"/>
              <a:buNone/>
              <a:defRPr/>
            </a:pPr>
            <a:r>
              <a:rPr lang="en-US" altLang="ko-KR" sz="9800" dirty="0" smtClean="0">
                <a:solidFill>
                  <a:schemeClr val="accent6"/>
                </a:solidFill>
              </a:rPr>
              <a:t>KNOX</a:t>
            </a:r>
            <a:r>
              <a:rPr lang="en-US" altLang="ko-KR" dirty="0" smtClean="0"/>
              <a:t/>
            </a:r>
            <a:br>
              <a:rPr lang="en-US" altLang="ko-KR" dirty="0" smtClean="0"/>
            </a:br>
            <a:r>
              <a:rPr lang="en-US" dirty="0"/>
              <a:t>The </a:t>
            </a:r>
            <a:r>
              <a:rPr lang="en-US" dirty="0" smtClean="0"/>
              <a:t>Next</a:t>
            </a:r>
            <a:endParaRPr lang="en-US" dirty="0"/>
          </a:p>
          <a:p>
            <a:pPr>
              <a:buFont typeface="Arial" charset="0"/>
              <a:buNone/>
              <a:defRPr/>
            </a:pPr>
            <a:r>
              <a:rPr lang="en-US" dirty="0"/>
              <a:t>S</a:t>
            </a:r>
            <a:r>
              <a:rPr lang="en-US" dirty="0" smtClean="0"/>
              <a:t>ecure </a:t>
            </a:r>
            <a:r>
              <a:rPr lang="en-US" dirty="0"/>
              <a:t>E</a:t>
            </a:r>
            <a:r>
              <a:rPr lang="en-US" dirty="0" smtClean="0"/>
              <a:t>nterprise </a:t>
            </a:r>
            <a:br>
              <a:rPr lang="en-US" dirty="0" smtClean="0"/>
            </a:br>
            <a:r>
              <a:rPr lang="en-US" dirty="0" smtClean="0"/>
              <a:t>Mobile </a:t>
            </a:r>
            <a:r>
              <a:rPr lang="en-US" dirty="0"/>
              <a:t>P</a:t>
            </a:r>
            <a:r>
              <a:rPr lang="en-US" dirty="0" smtClean="0"/>
              <a:t>latform</a:t>
            </a:r>
            <a:endParaRPr lang="en-US" dirty="0"/>
          </a:p>
        </p:txBody>
      </p:sp>
      <p:grpSp>
        <p:nvGrpSpPr>
          <p:cNvPr id="3" name="Group 2"/>
          <p:cNvGrpSpPr/>
          <p:nvPr/>
        </p:nvGrpSpPr>
        <p:grpSpPr>
          <a:xfrm>
            <a:off x="1054100" y="1261241"/>
            <a:ext cx="2596283" cy="3907552"/>
            <a:chOff x="1054100" y="1261241"/>
            <a:chExt cx="2596283" cy="3907552"/>
          </a:xfrm>
        </p:grpSpPr>
        <p:pic>
          <p:nvPicPr>
            <p:cNvPr id="9" name="그림 7" descr="Galaxy Note 3_white.png"/>
            <p:cNvPicPr>
              <a:picLocks noChangeAspect="1"/>
            </p:cNvPicPr>
            <p:nvPr/>
          </p:nvPicPr>
          <p:blipFill>
            <a:blip r:embed="rId2"/>
            <a:stretch>
              <a:fillRect/>
            </a:stretch>
          </p:blipFill>
          <p:spPr>
            <a:xfrm>
              <a:off x="1054100" y="1261241"/>
              <a:ext cx="2596283" cy="3907552"/>
            </a:xfrm>
            <a:prstGeom prst="rect">
              <a:avLst/>
            </a:prstGeom>
          </p:spPr>
        </p:pic>
        <p:pic>
          <p:nvPicPr>
            <p:cNvPr id="14" name="그림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27310" y="1591733"/>
              <a:ext cx="1769046" cy="3223773"/>
            </a:xfrm>
            <a:prstGeom prst="rect">
              <a:avLst/>
            </a:prstGeom>
            <a:noFill/>
            <a:ln w="9525">
              <a:noFill/>
              <a:miter lim="800000"/>
              <a:headEnd/>
              <a:tailEnd/>
            </a:ln>
          </p:spPr>
        </p:pic>
        <p:pic>
          <p:nvPicPr>
            <p:cNvPr id="15"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595755" y="2444017"/>
              <a:ext cx="1000996" cy="1096948"/>
            </a:xfrm>
            <a:prstGeom prst="rect">
              <a:avLst/>
            </a:prstGeom>
            <a:noFill/>
            <a:ln w="9525">
              <a:noFill/>
              <a:miter lim="800000"/>
              <a:headEnd/>
              <a:tailEnd/>
            </a:ln>
          </p:spPr>
        </p:pic>
      </p:grpSp>
    </p:spTree>
    <p:extLst>
      <p:ext uri="{BB962C8B-B14F-4D97-AF65-F5344CB8AC3E}">
        <p14:creationId xmlns:p14="http://schemas.microsoft.com/office/powerpoint/2010/main" val="41457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53585" y="1847850"/>
            <a:ext cx="2231856" cy="4311650"/>
            <a:chOff x="4853585" y="1847850"/>
            <a:chExt cx="2231856" cy="4311650"/>
          </a:xfrm>
        </p:grpSpPr>
        <p:pic>
          <p:nvPicPr>
            <p:cNvPr id="56" name="Picture 55"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3585" y="1847850"/>
              <a:ext cx="2231856" cy="4311650"/>
            </a:xfrm>
            <a:prstGeom prst="rect">
              <a:avLst/>
            </a:prstGeom>
          </p:spPr>
        </p:pic>
        <p:grpSp>
          <p:nvGrpSpPr>
            <p:cNvPr id="3" name="Group 2"/>
            <p:cNvGrpSpPr/>
            <p:nvPr/>
          </p:nvGrpSpPr>
          <p:grpSpPr>
            <a:xfrm>
              <a:off x="4983591" y="2273303"/>
              <a:ext cx="1982424" cy="3472429"/>
              <a:chOff x="4983591" y="2273303"/>
              <a:chExt cx="1982424" cy="3472429"/>
            </a:xfrm>
          </p:grpSpPr>
          <p:sp>
            <p:nvSpPr>
              <p:cNvPr id="66" name="Rectangle 65"/>
              <p:cNvSpPr/>
              <p:nvPr/>
            </p:nvSpPr>
            <p:spPr>
              <a:xfrm>
                <a:off x="49835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nvGrpSpPr>
              <p:cNvPr id="67" name="Group 66"/>
              <p:cNvGrpSpPr/>
              <p:nvPr/>
            </p:nvGrpSpPr>
            <p:grpSpPr>
              <a:xfrm>
                <a:off x="5105382" y="2315992"/>
                <a:ext cx="1728263" cy="686287"/>
                <a:chOff x="5047187" y="2310912"/>
                <a:chExt cx="1728263" cy="686287"/>
              </a:xfrm>
            </p:grpSpPr>
            <p:pic>
              <p:nvPicPr>
                <p:cNvPr id="68"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69" name="Picture 68"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grpSp>
      </p:grpSp>
      <p:sp>
        <p:nvSpPr>
          <p:cNvPr id="59" name="Rounded Rectangle 58"/>
          <p:cNvSpPr/>
          <p:nvPr/>
        </p:nvSpPr>
        <p:spPr>
          <a:xfrm>
            <a:off x="5076602" y="3927668"/>
            <a:ext cx="1785822" cy="364568"/>
          </a:xfrm>
          <a:prstGeom prst="roundRect">
            <a:avLst>
              <a:gd name="adj" fmla="val 6879"/>
            </a:avLst>
          </a:prstGeom>
          <a:solidFill>
            <a:srgbClr val="70A9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5076602" y="4355629"/>
            <a:ext cx="1785822" cy="364568"/>
          </a:xfrm>
          <a:prstGeom prst="roundRect">
            <a:avLst>
              <a:gd name="adj" fmla="val 6879"/>
            </a:avLst>
          </a:prstGeom>
          <a:solidFill>
            <a:srgbClr val="70A9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076602" y="4783317"/>
            <a:ext cx="1785822" cy="364568"/>
          </a:xfrm>
          <a:prstGeom prst="roundRect">
            <a:avLst>
              <a:gd name="adj" fmla="val 6879"/>
            </a:avLst>
          </a:prstGeom>
          <a:solidFill>
            <a:srgbClr val="70A9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076602" y="5210732"/>
            <a:ext cx="1785822" cy="364568"/>
          </a:xfrm>
          <a:prstGeom prst="roundRect">
            <a:avLst>
              <a:gd name="adj" fmla="val 6879"/>
            </a:avLst>
          </a:prstGeom>
          <a:solidFill>
            <a:srgbClr val="70A9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076561" y="3327562"/>
            <a:ext cx="1785904" cy="537444"/>
          </a:xfrm>
          <a:prstGeom prst="roundRect">
            <a:avLst>
              <a:gd name="adj" fmla="val 6879"/>
            </a:avLst>
          </a:prstGeom>
          <a:solidFill>
            <a:srgbClr val="70A933"/>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descr="WhiteNumber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5678" y="3416509"/>
            <a:ext cx="283855" cy="359550"/>
          </a:xfrm>
          <a:prstGeom prst="rect">
            <a:avLst/>
          </a:prstGeom>
          <a:noFill/>
        </p:spPr>
      </p:pic>
      <p:pic>
        <p:nvPicPr>
          <p:cNvPr id="18" name="Picture 17" descr="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58" y="5272778"/>
            <a:ext cx="202910" cy="242177"/>
          </a:xfrm>
          <a:prstGeom prst="rect">
            <a:avLst/>
          </a:prstGeom>
          <a:noFill/>
          <a:effectLst>
            <a:outerShdw blurRad="50800" dist="38100" dir="2700000" algn="tl" rotWithShape="0">
              <a:prstClr val="black">
                <a:alpha val="40000"/>
              </a:prstClr>
            </a:outerShdw>
          </a:effectLst>
        </p:spPr>
      </p:pic>
      <p:pic>
        <p:nvPicPr>
          <p:cNvPr id="109" name="Picture 108" descr="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58" y="4839574"/>
            <a:ext cx="202910" cy="242177"/>
          </a:xfrm>
          <a:prstGeom prst="rect">
            <a:avLst/>
          </a:prstGeom>
          <a:noFill/>
          <a:effectLst>
            <a:outerShdw blurRad="50800" dist="38100" dir="2700000" algn="tl" rotWithShape="0">
              <a:prstClr val="black">
                <a:alpha val="40000"/>
              </a:prstClr>
            </a:outerShdw>
          </a:effectLst>
        </p:spPr>
      </p:pic>
      <p:cxnSp>
        <p:nvCxnSpPr>
          <p:cNvPr id="110" name="Straight Connector 109"/>
          <p:cNvCxnSpPr/>
          <p:nvPr/>
        </p:nvCxnSpPr>
        <p:spPr>
          <a:xfrm flipH="1" flipV="1">
            <a:off x="5969513" y="5087629"/>
            <a:ext cx="0" cy="359654"/>
          </a:xfrm>
          <a:prstGeom prst="line">
            <a:avLst/>
          </a:prstGeom>
          <a:ln w="19050" cmpd="sng">
            <a:solidFill>
              <a:schemeClr val="accent1"/>
            </a:solidFill>
            <a:prstDash val="sysDot"/>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pic>
        <p:nvPicPr>
          <p:cNvPr id="111" name="Picture 110" descr="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58" y="3988674"/>
            <a:ext cx="202910" cy="242177"/>
          </a:xfrm>
          <a:prstGeom prst="rect">
            <a:avLst/>
          </a:prstGeom>
          <a:noFill/>
          <a:effectLst>
            <a:outerShdw blurRad="50800" dist="38100" dir="2700000" algn="tl" rotWithShape="0">
              <a:prstClr val="black">
                <a:alpha val="40000"/>
              </a:prstClr>
            </a:outerShdw>
          </a:effectLst>
        </p:spPr>
      </p:pic>
      <p:pic>
        <p:nvPicPr>
          <p:cNvPr id="112" name="Picture 111" descr="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58" y="3475196"/>
            <a:ext cx="202910" cy="242177"/>
          </a:xfrm>
          <a:prstGeom prst="rect">
            <a:avLst/>
          </a:prstGeom>
          <a:noFill/>
          <a:effectLst>
            <a:outerShdw blurRad="50800" dist="38100" dir="2700000" algn="tl" rotWithShape="0">
              <a:prstClr val="black">
                <a:alpha val="40000"/>
              </a:prstClr>
            </a:outerShdw>
          </a:effectLst>
        </p:spPr>
      </p:pic>
      <p:cxnSp>
        <p:nvCxnSpPr>
          <p:cNvPr id="114" name="Straight Connector 113"/>
          <p:cNvCxnSpPr/>
          <p:nvPr/>
        </p:nvCxnSpPr>
        <p:spPr>
          <a:xfrm flipH="1" flipV="1">
            <a:off x="5969513" y="4255779"/>
            <a:ext cx="0" cy="359654"/>
          </a:xfrm>
          <a:prstGeom prst="line">
            <a:avLst/>
          </a:prstGeom>
          <a:ln w="19050" cmpd="sng">
            <a:solidFill>
              <a:schemeClr val="accent1"/>
            </a:solidFill>
            <a:prstDash val="sysDot"/>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5969513" y="3741429"/>
            <a:ext cx="0" cy="469382"/>
          </a:xfrm>
          <a:prstGeom prst="line">
            <a:avLst/>
          </a:prstGeom>
          <a:ln w="19050" cmpd="sng">
            <a:solidFill>
              <a:schemeClr val="accent1"/>
            </a:solidFill>
            <a:prstDash val="sysDot"/>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pic>
        <p:nvPicPr>
          <p:cNvPr id="58" name="Picture 57" descr="Lock.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58" y="4420474"/>
            <a:ext cx="202910" cy="242177"/>
          </a:xfrm>
          <a:prstGeom prst="rect">
            <a:avLst/>
          </a:prstGeom>
          <a:noFill/>
          <a:effectLst>
            <a:outerShdw blurRad="50800" dist="38100" dir="2700000" algn="tl" rotWithShape="0">
              <a:prstClr val="black">
                <a:alpha val="40000"/>
              </a:prstClr>
            </a:outerShdw>
          </a:effectLst>
        </p:spPr>
      </p:pic>
      <p:cxnSp>
        <p:nvCxnSpPr>
          <p:cNvPr id="60" name="Straight Connector 59"/>
          <p:cNvCxnSpPr/>
          <p:nvPr/>
        </p:nvCxnSpPr>
        <p:spPr>
          <a:xfrm flipH="1" flipV="1">
            <a:off x="5969513" y="4662179"/>
            <a:ext cx="0" cy="359654"/>
          </a:xfrm>
          <a:prstGeom prst="line">
            <a:avLst/>
          </a:prstGeom>
          <a:ln w="19050" cmpd="sng">
            <a:solidFill>
              <a:schemeClr val="accent1"/>
            </a:solidFill>
            <a:prstDash val="sysDot"/>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23885" y="76200"/>
            <a:ext cx="8596967" cy="1066800"/>
          </a:xfrm>
        </p:spPr>
        <p:txBody>
          <a:bodyPr/>
          <a:lstStyle/>
          <a:p>
            <a:r>
              <a:rPr lang="en-US" dirty="0" smtClean="0">
                <a:solidFill>
                  <a:schemeClr val="accent1"/>
                </a:solidFill>
              </a:rPr>
              <a:t>Secure Platform | </a:t>
            </a:r>
            <a:r>
              <a:rPr lang="en-US" dirty="0" smtClean="0"/>
              <a:t>Secure Boot &amp; Trusted Boot </a:t>
            </a:r>
            <a:endParaRPr lang="en-US" dirty="0"/>
          </a:p>
        </p:txBody>
      </p:sp>
      <p:sp>
        <p:nvSpPr>
          <p:cNvPr id="23" name="Rectangle 22"/>
          <p:cNvSpPr/>
          <p:nvPr/>
        </p:nvSpPr>
        <p:spPr>
          <a:xfrm>
            <a:off x="7167033" y="3275568"/>
            <a:ext cx="1380067" cy="523220"/>
          </a:xfrm>
          <a:prstGeom prst="rect">
            <a:avLst/>
          </a:prstGeom>
        </p:spPr>
        <p:txBody>
          <a:bodyPr wrap="square">
            <a:spAutoFit/>
          </a:bodyPr>
          <a:lstStyle/>
          <a:p>
            <a:r>
              <a:rPr lang="en-US" sz="1400" b="1" dirty="0" smtClean="0">
                <a:solidFill>
                  <a:schemeClr val="accent6"/>
                </a:solidFill>
                <a:latin typeface="Samsung InterFace"/>
                <a:cs typeface="Samsung InterFace"/>
              </a:rPr>
              <a:t>Kernel verified  and loaded</a:t>
            </a:r>
            <a:endParaRPr lang="en-US" sz="1400" b="1" dirty="0">
              <a:solidFill>
                <a:schemeClr val="accent6"/>
              </a:solidFill>
              <a:latin typeface="Samsung InterFace"/>
              <a:cs typeface="Samsung InterFace"/>
            </a:endParaRPr>
          </a:p>
        </p:txBody>
      </p:sp>
      <p:sp>
        <p:nvSpPr>
          <p:cNvPr id="88" name="Rectangle 87"/>
          <p:cNvSpPr/>
          <p:nvPr/>
        </p:nvSpPr>
        <p:spPr>
          <a:xfrm>
            <a:off x="1663968" y="4939268"/>
            <a:ext cx="2150533" cy="738664"/>
          </a:xfrm>
          <a:prstGeom prst="rect">
            <a:avLst/>
          </a:prstGeom>
        </p:spPr>
        <p:txBody>
          <a:bodyPr wrap="square">
            <a:spAutoFit/>
          </a:bodyPr>
          <a:lstStyle/>
          <a:p>
            <a:pPr algn="ctr"/>
            <a:r>
              <a:rPr lang="en-US" sz="1400" b="1" dirty="0" smtClean="0">
                <a:solidFill>
                  <a:schemeClr val="accent6"/>
                </a:solidFill>
                <a:latin typeface="Samsung InterFace"/>
                <a:cs typeface="Samsung InterFace"/>
              </a:rPr>
              <a:t>If values match, key is released and device continues to boot</a:t>
            </a:r>
            <a:endParaRPr lang="en-US" sz="1400" b="1" dirty="0">
              <a:solidFill>
                <a:schemeClr val="accent6"/>
              </a:solidFill>
              <a:latin typeface="Samsung InterFace"/>
              <a:cs typeface="Samsung InterFace"/>
            </a:endParaRPr>
          </a:p>
        </p:txBody>
      </p:sp>
      <p:grpSp>
        <p:nvGrpSpPr>
          <p:cNvPr id="24" name="Group 23"/>
          <p:cNvGrpSpPr/>
          <p:nvPr/>
        </p:nvGrpSpPr>
        <p:grpSpPr>
          <a:xfrm>
            <a:off x="1831184" y="3095626"/>
            <a:ext cx="1828800" cy="1828800"/>
            <a:chOff x="1615284" y="3095626"/>
            <a:chExt cx="1828800" cy="1828800"/>
          </a:xfrm>
        </p:grpSpPr>
        <p:cxnSp>
          <p:nvCxnSpPr>
            <p:cNvPr id="91" name="Straight Connector 90"/>
            <p:cNvCxnSpPr/>
            <p:nvPr/>
          </p:nvCxnSpPr>
          <p:spPr>
            <a:xfrm>
              <a:off x="2953018" y="3095626"/>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2741351" y="3095626"/>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529684" y="3095626"/>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318017" y="3095626"/>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106350" y="3095626"/>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6200000">
              <a:off x="2529684" y="2672293"/>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16200000">
              <a:off x="2529684" y="2883960"/>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a:off x="2529684" y="3095627"/>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a:off x="2529684" y="3307294"/>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a:off x="2529684" y="3518961"/>
              <a:ext cx="0" cy="1828800"/>
            </a:xfrm>
            <a:prstGeom prst="line">
              <a:avLst/>
            </a:prstGeom>
            <a:solidFill>
              <a:schemeClr val="accent2"/>
            </a:solidFill>
            <a:ln w="762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1" name="Rounded Rectangle 100"/>
            <p:cNvSpPr/>
            <p:nvPr/>
          </p:nvSpPr>
          <p:spPr>
            <a:xfrm>
              <a:off x="1706476" y="3187128"/>
              <a:ext cx="1650999" cy="1639167"/>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800" b="1" dirty="0" smtClean="0"/>
                <a:t>ARM </a:t>
              </a:r>
              <a:r>
                <a:rPr lang="en-US" sz="1800" b="1" dirty="0" err="1" smtClean="0"/>
                <a:t>TrustZone</a:t>
              </a:r>
              <a:endParaRPr lang="en-US" sz="1800" b="1" dirty="0" smtClean="0"/>
            </a:p>
          </p:txBody>
        </p:sp>
        <p:pic>
          <p:nvPicPr>
            <p:cNvPr id="104" name="Picture 103" descr="WhiteNumber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94507" y="3997885"/>
              <a:ext cx="470354" cy="595782"/>
            </a:xfrm>
            <a:prstGeom prst="rect">
              <a:avLst/>
            </a:prstGeom>
            <a:solidFill>
              <a:schemeClr val="accent2"/>
            </a:solidFill>
          </p:spPr>
        </p:pic>
      </p:grpSp>
      <p:pic>
        <p:nvPicPr>
          <p:cNvPr id="105" name="Picture 104" descr="WhiteNumber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5678" y="5218611"/>
            <a:ext cx="283855" cy="359550"/>
          </a:xfrm>
          <a:prstGeom prst="rect">
            <a:avLst/>
          </a:prstGeom>
          <a:noFill/>
        </p:spPr>
      </p:pic>
      <p:pic>
        <p:nvPicPr>
          <p:cNvPr id="65" name="그림 2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5706839" y="3289896"/>
            <a:ext cx="525349" cy="638177"/>
          </a:xfrm>
          <a:prstGeom prst="rect">
            <a:avLst/>
          </a:prstGeom>
          <a:noFill/>
          <a:ln w="9525">
            <a:noFill/>
            <a:miter lim="800000"/>
            <a:headEnd/>
            <a:tailEnd/>
          </a:ln>
        </p:spPr>
      </p:pic>
      <p:sp>
        <p:nvSpPr>
          <p:cNvPr id="28" name="Rectangle 27"/>
          <p:cNvSpPr/>
          <p:nvPr/>
        </p:nvSpPr>
        <p:spPr>
          <a:xfrm>
            <a:off x="7167033" y="4022636"/>
            <a:ext cx="1488017" cy="1600438"/>
          </a:xfrm>
          <a:prstGeom prst="rect">
            <a:avLst/>
          </a:prstGeom>
        </p:spPr>
        <p:txBody>
          <a:bodyPr wrap="square">
            <a:spAutoFit/>
          </a:bodyPr>
          <a:lstStyle/>
          <a:p>
            <a:r>
              <a:rPr lang="en-US" sz="1400" b="1" dirty="0" smtClean="0">
                <a:latin typeface="Samsung InterFace"/>
                <a:cs typeface="Samsung InterFace"/>
              </a:rPr>
              <a:t>Certificates are verified at each boot loader, once verified the next boot loader is loaded and verified</a:t>
            </a:r>
            <a:endParaRPr lang="en-US" sz="1400" b="1" dirty="0">
              <a:latin typeface="Samsung InterFace"/>
              <a:cs typeface="Samsung InterFace"/>
            </a:endParaRPr>
          </a:p>
        </p:txBody>
      </p:sp>
      <p:cxnSp>
        <p:nvCxnSpPr>
          <p:cNvPr id="57" name="Straight Arrow Connector 56"/>
          <p:cNvCxnSpPr/>
          <p:nvPr/>
        </p:nvCxnSpPr>
        <p:spPr>
          <a:xfrm>
            <a:off x="3035300" y="4438650"/>
            <a:ext cx="2197100" cy="939800"/>
          </a:xfrm>
          <a:prstGeom prst="straightConnector1">
            <a:avLst/>
          </a:prstGeom>
          <a:ln w="38100" cmpd="sng">
            <a:solidFill>
              <a:schemeClr val="accent6"/>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3035300" y="3557588"/>
            <a:ext cx="2197100" cy="658812"/>
          </a:xfrm>
          <a:prstGeom prst="straightConnector1">
            <a:avLst/>
          </a:prstGeom>
          <a:ln w="38100" cmpd="sng">
            <a:solidFill>
              <a:schemeClr val="accent6"/>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445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down)">
                                      <p:cBhvr>
                                        <p:cTn id="11" dur="500"/>
                                        <p:tgtEl>
                                          <p:spTgt spid="1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par>
                          <p:cTn id="23" fill="hold">
                            <p:stCondLst>
                              <p:cond delay="2000"/>
                            </p:stCondLst>
                            <p:childTnLst>
                              <p:par>
                                <p:cTn id="24" presetID="22" presetClass="entr" presetSubtype="4" fill="hold" nodeType="after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wipe(down)">
                                      <p:cBhvr>
                                        <p:cTn id="26" dur="500"/>
                                        <p:tgtEl>
                                          <p:spTgt spid="109"/>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00"/>
                                        <p:tgtEl>
                                          <p:spTgt spid="58"/>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wipe(down)">
                                      <p:cBhvr>
                                        <p:cTn id="38" dur="500"/>
                                        <p:tgtEl>
                                          <p:spTgt spid="114"/>
                                        </p:tgtEl>
                                      </p:cBhvr>
                                    </p:animEffect>
                                  </p:childTnLst>
                                </p:cTn>
                              </p:par>
                            </p:childTnLst>
                          </p:cTn>
                        </p:par>
                        <p:par>
                          <p:cTn id="39" fill="hold">
                            <p:stCondLst>
                              <p:cond delay="4000"/>
                            </p:stCondLst>
                            <p:childTnLst>
                              <p:par>
                                <p:cTn id="40" presetID="22" presetClass="entr" presetSubtype="4" fill="hold" nodeType="after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wipe(down)">
                                      <p:cBhvr>
                                        <p:cTn id="42" dur="500"/>
                                        <p:tgtEl>
                                          <p:spTgt spid="111"/>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down)">
                                      <p:cBhvr>
                                        <p:cTn id="46" dur="500"/>
                                        <p:tgtEl>
                                          <p:spTgt spid="115"/>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wipe(down)">
                                      <p:cBhvr>
                                        <p:cTn id="50" dur="500"/>
                                        <p:tgtEl>
                                          <p:spTgt spid="112"/>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500"/>
                                        <p:tgtEl>
                                          <p:spTgt spid="106"/>
                                        </p:tgtEl>
                                      </p:cBhvr>
                                    </p:animEffect>
                                  </p:childTnLst>
                                </p:cTn>
                              </p:par>
                            </p:childTnLst>
                          </p:cTn>
                        </p:par>
                        <p:par>
                          <p:cTn id="55" fill="hold">
                            <p:stCondLst>
                              <p:cond delay="6000"/>
                            </p:stCondLst>
                            <p:childTnLst>
                              <p:par>
                                <p:cTn id="56" presetID="22" presetClass="entr" presetSubtype="2"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wipe(right)">
                                      <p:cBhvr>
                                        <p:cTn id="58" dur="500"/>
                                        <p:tgtEl>
                                          <p:spTgt spid="7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53585" y="1847850"/>
            <a:ext cx="2231856" cy="4311650"/>
            <a:chOff x="4853585" y="1847850"/>
            <a:chExt cx="2231856" cy="4311650"/>
          </a:xfrm>
        </p:grpSpPr>
        <p:pic>
          <p:nvPicPr>
            <p:cNvPr id="50" name="Picture 49"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3585" y="1847850"/>
              <a:ext cx="2231856" cy="4311650"/>
            </a:xfrm>
            <a:prstGeom prst="rect">
              <a:avLst/>
            </a:prstGeom>
          </p:spPr>
        </p:pic>
        <p:sp>
          <p:nvSpPr>
            <p:cNvPr id="51" name="Rectangle 50"/>
            <p:cNvSpPr/>
            <p:nvPr/>
          </p:nvSpPr>
          <p:spPr>
            <a:xfrm>
              <a:off x="49835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nvGrpSpPr>
            <p:cNvPr id="52" name="Group 51"/>
            <p:cNvGrpSpPr/>
            <p:nvPr/>
          </p:nvGrpSpPr>
          <p:grpSpPr>
            <a:xfrm>
              <a:off x="5105382" y="2315992"/>
              <a:ext cx="1728263" cy="686287"/>
              <a:chOff x="5047187" y="2310912"/>
              <a:chExt cx="1728263" cy="686287"/>
            </a:xfrm>
          </p:grpSpPr>
          <p:pic>
            <p:nvPicPr>
              <p:cNvPr id="53"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54" name="Picture 53"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grpSp>
      <p:sp>
        <p:nvSpPr>
          <p:cNvPr id="3" name="Title 2"/>
          <p:cNvSpPr>
            <a:spLocks noGrp="1"/>
          </p:cNvSpPr>
          <p:nvPr>
            <p:ph type="title"/>
          </p:nvPr>
        </p:nvSpPr>
        <p:spPr/>
        <p:txBody>
          <a:bodyPr>
            <a:normAutofit/>
          </a:bodyPr>
          <a:lstStyle/>
          <a:p>
            <a:r>
              <a:rPr lang="en-US" dirty="0" smtClean="0">
                <a:solidFill>
                  <a:schemeClr val="accent1"/>
                </a:solidFill>
              </a:rPr>
              <a:t>Secure Platform  |  </a:t>
            </a:r>
            <a:r>
              <a:rPr lang="en-US" dirty="0" err="1" smtClean="0"/>
              <a:t>TrustZone</a:t>
            </a:r>
            <a:r>
              <a:rPr lang="en-US" dirty="0"/>
              <a:t> </a:t>
            </a:r>
            <a:r>
              <a:rPr lang="en-US" dirty="0" smtClean="0"/>
              <a:t>Integrity Measurement Architecture (TIMA)</a:t>
            </a:r>
            <a:endParaRPr lang="en-US" dirty="0"/>
          </a:p>
        </p:txBody>
      </p:sp>
      <p:sp>
        <p:nvSpPr>
          <p:cNvPr id="134" name="Rectangle 133"/>
          <p:cNvSpPr/>
          <p:nvPr/>
        </p:nvSpPr>
        <p:spPr>
          <a:xfrm>
            <a:off x="1739900" y="5127142"/>
            <a:ext cx="2017182" cy="523220"/>
          </a:xfrm>
          <a:prstGeom prst="rect">
            <a:avLst/>
          </a:prstGeom>
        </p:spPr>
        <p:txBody>
          <a:bodyPr wrap="square">
            <a:spAutoFit/>
          </a:bodyPr>
          <a:lstStyle/>
          <a:p>
            <a:pPr algn="ctr"/>
            <a:r>
              <a:rPr lang="en-US" sz="1400" b="1" dirty="0" smtClean="0">
                <a:solidFill>
                  <a:schemeClr val="accent6"/>
                </a:solidFill>
                <a:latin typeface="Samsung InterFace"/>
                <a:cs typeface="Samsung InterFace"/>
              </a:rPr>
              <a:t>TIMA checks Linux Kernel at </a:t>
            </a:r>
            <a:r>
              <a:rPr lang="en-US" sz="1400" b="1" dirty="0">
                <a:solidFill>
                  <a:schemeClr val="accent6"/>
                </a:solidFill>
                <a:latin typeface="Samsung InterFace"/>
                <a:cs typeface="Samsung InterFace"/>
              </a:rPr>
              <a:t>boot </a:t>
            </a:r>
            <a:endParaRPr lang="en-US" sz="1400" b="1" dirty="0" smtClean="0">
              <a:solidFill>
                <a:schemeClr val="accent6"/>
              </a:solidFill>
              <a:latin typeface="Samsung InterFace"/>
              <a:cs typeface="Samsung InterFace"/>
            </a:endParaRPr>
          </a:p>
        </p:txBody>
      </p:sp>
      <p:sp>
        <p:nvSpPr>
          <p:cNvPr id="33" name="Rectangle 32"/>
          <p:cNvSpPr/>
          <p:nvPr/>
        </p:nvSpPr>
        <p:spPr>
          <a:xfrm>
            <a:off x="1840706" y="5680702"/>
            <a:ext cx="1815570" cy="738664"/>
          </a:xfrm>
          <a:prstGeom prst="rect">
            <a:avLst/>
          </a:prstGeom>
        </p:spPr>
        <p:txBody>
          <a:bodyPr wrap="square">
            <a:spAutoFit/>
          </a:bodyPr>
          <a:lstStyle/>
          <a:p>
            <a:pPr algn="ctr"/>
            <a:r>
              <a:rPr lang="en-US" sz="1400" b="1" dirty="0" smtClean="0">
                <a:solidFill>
                  <a:schemeClr val="accent6"/>
                </a:solidFill>
                <a:latin typeface="Samsung InterFace"/>
                <a:cs typeface="Samsung InterFace"/>
              </a:rPr>
              <a:t>TIMA rechecks </a:t>
            </a:r>
            <a:r>
              <a:rPr lang="en-US" sz="1400" b="1" dirty="0">
                <a:solidFill>
                  <a:schemeClr val="accent6"/>
                </a:solidFill>
                <a:latin typeface="Samsung InterFace"/>
                <a:cs typeface="Samsung InterFace"/>
              </a:rPr>
              <a:t>periodically as long as device is running</a:t>
            </a:r>
          </a:p>
        </p:txBody>
      </p:sp>
      <p:sp>
        <p:nvSpPr>
          <p:cNvPr id="7" name="Oval 6"/>
          <p:cNvSpPr/>
          <p:nvPr/>
        </p:nvSpPr>
        <p:spPr>
          <a:xfrm>
            <a:off x="1662647" y="2917825"/>
            <a:ext cx="2171700" cy="2171700"/>
          </a:xfrm>
          <a:prstGeom prst="ellipse">
            <a:avLst/>
          </a:prstGeom>
          <a:solidFill>
            <a:srgbClr val="96999C"/>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109" name="TextBox 108"/>
          <p:cNvSpPr txBox="1"/>
          <p:nvPr/>
        </p:nvSpPr>
        <p:spPr>
          <a:xfrm>
            <a:off x="1740964" y="3185572"/>
            <a:ext cx="2015067" cy="400110"/>
          </a:xfrm>
          <a:prstGeom prst="rect">
            <a:avLst/>
          </a:prstGeom>
          <a:noFill/>
        </p:spPr>
        <p:txBody>
          <a:bodyPr wrap="square" rtlCol="0">
            <a:spAutoFit/>
          </a:bodyPr>
          <a:lstStyle/>
          <a:p>
            <a:pPr algn="ctr"/>
            <a:r>
              <a:rPr lang="en-US" sz="2000" b="1" dirty="0" smtClean="0">
                <a:solidFill>
                  <a:schemeClr val="accent1"/>
                </a:solidFill>
                <a:latin typeface="Samsung InterFace"/>
                <a:cs typeface="Samsung InterFace"/>
              </a:rPr>
              <a:t>Linux Kernel</a:t>
            </a:r>
            <a:endParaRPr lang="en-US" sz="2000" b="1" dirty="0">
              <a:solidFill>
                <a:schemeClr val="accent1"/>
              </a:solidFill>
              <a:latin typeface="Samsung InterFace"/>
              <a:cs typeface="Samsung InterFace"/>
            </a:endParaRPr>
          </a:p>
        </p:txBody>
      </p:sp>
      <p:pic>
        <p:nvPicPr>
          <p:cNvPr id="158"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16453" y="3551609"/>
            <a:ext cx="525349" cy="638177"/>
          </a:xfrm>
          <a:prstGeom prst="rect">
            <a:avLst/>
          </a:prstGeom>
          <a:noFill/>
          <a:ln w="9525">
            <a:noFill/>
            <a:miter lim="800000"/>
            <a:headEnd/>
            <a:tailEnd/>
          </a:ln>
        </p:spPr>
      </p:pic>
      <p:pic>
        <p:nvPicPr>
          <p:cNvPr id="122"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163465" y="3551609"/>
            <a:ext cx="525349" cy="638177"/>
          </a:xfrm>
          <a:prstGeom prst="rect">
            <a:avLst/>
          </a:prstGeom>
          <a:noFill/>
          <a:ln w="9525">
            <a:noFill/>
            <a:miter lim="800000"/>
            <a:headEnd/>
            <a:tailEnd/>
          </a:ln>
        </p:spPr>
      </p:pic>
      <p:sp>
        <p:nvSpPr>
          <p:cNvPr id="31" name="TextBox 30"/>
          <p:cNvSpPr txBox="1"/>
          <p:nvPr/>
        </p:nvSpPr>
        <p:spPr>
          <a:xfrm>
            <a:off x="2138893" y="3547532"/>
            <a:ext cx="612593" cy="646331"/>
          </a:xfrm>
          <a:prstGeom prst="rect">
            <a:avLst/>
          </a:prstGeom>
          <a:noFill/>
        </p:spPr>
        <p:txBody>
          <a:bodyPr wrap="none" rtlCol="0">
            <a:spAutoFit/>
          </a:bodyPr>
          <a:lstStyle/>
          <a:p>
            <a:r>
              <a:rPr lang="en-US" sz="1200" b="1" dirty="0" smtClean="0">
                <a:solidFill>
                  <a:srgbClr val="FFFFFF"/>
                </a:solidFill>
                <a:latin typeface="Samsung InterFace"/>
                <a:cs typeface="Samsung InterFace"/>
              </a:rPr>
              <a:t>01010</a:t>
            </a:r>
          </a:p>
          <a:p>
            <a:r>
              <a:rPr lang="en-US" sz="1200" b="1" dirty="0" smtClean="0">
                <a:solidFill>
                  <a:srgbClr val="FFFFFF"/>
                </a:solidFill>
                <a:latin typeface="Samsung InterFace"/>
                <a:cs typeface="Samsung InterFace"/>
              </a:rPr>
              <a:t>00100</a:t>
            </a:r>
          </a:p>
          <a:p>
            <a:r>
              <a:rPr lang="en-US" sz="1200" b="1" dirty="0" smtClean="0">
                <a:solidFill>
                  <a:srgbClr val="FFFFFF"/>
                </a:solidFill>
                <a:latin typeface="Samsung InterFace"/>
                <a:cs typeface="Samsung InterFace"/>
              </a:rPr>
              <a:t>01100</a:t>
            </a:r>
            <a:endParaRPr lang="en-US" sz="1200" b="1" dirty="0">
              <a:solidFill>
                <a:srgbClr val="FFFFFF"/>
              </a:solidFill>
              <a:latin typeface="Samsung InterFace"/>
              <a:cs typeface="Samsung InterFace"/>
            </a:endParaRPr>
          </a:p>
        </p:txBody>
      </p:sp>
      <p:sp>
        <p:nvSpPr>
          <p:cNvPr id="106" name="TextBox 105"/>
          <p:cNvSpPr txBox="1"/>
          <p:nvPr/>
        </p:nvSpPr>
        <p:spPr>
          <a:xfrm>
            <a:off x="2772831" y="3547532"/>
            <a:ext cx="612593" cy="646331"/>
          </a:xfrm>
          <a:prstGeom prst="rect">
            <a:avLst/>
          </a:prstGeom>
          <a:noFill/>
        </p:spPr>
        <p:txBody>
          <a:bodyPr wrap="none" rtlCol="0">
            <a:spAutoFit/>
          </a:bodyPr>
          <a:lstStyle/>
          <a:p>
            <a:r>
              <a:rPr lang="en-US" sz="1200" b="1" dirty="0" smtClean="0">
                <a:solidFill>
                  <a:srgbClr val="FFFFFF"/>
                </a:solidFill>
                <a:latin typeface="Samsung InterFace"/>
                <a:cs typeface="Samsung InterFace"/>
              </a:rPr>
              <a:t>01010</a:t>
            </a:r>
          </a:p>
          <a:p>
            <a:r>
              <a:rPr lang="en-US" sz="1200" b="1" dirty="0" smtClean="0">
                <a:solidFill>
                  <a:srgbClr val="FFFFFF"/>
                </a:solidFill>
                <a:latin typeface="Samsung InterFace"/>
                <a:cs typeface="Samsung InterFace"/>
              </a:rPr>
              <a:t>00101</a:t>
            </a:r>
          </a:p>
          <a:p>
            <a:r>
              <a:rPr lang="en-US" sz="1200" b="1" dirty="0" smtClean="0">
                <a:solidFill>
                  <a:srgbClr val="FFFFFF"/>
                </a:solidFill>
                <a:latin typeface="Samsung InterFace"/>
                <a:cs typeface="Samsung InterFace"/>
              </a:rPr>
              <a:t>01100</a:t>
            </a:r>
            <a:endParaRPr lang="en-US" sz="1200" b="1" dirty="0">
              <a:solidFill>
                <a:srgbClr val="FFFFFF"/>
              </a:solidFill>
              <a:latin typeface="Samsung InterFace"/>
              <a:cs typeface="Samsung InterFace"/>
            </a:endParaRPr>
          </a:p>
        </p:txBody>
      </p:sp>
      <p:pic>
        <p:nvPicPr>
          <p:cNvPr id="123"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163465" y="4237409"/>
            <a:ext cx="525349" cy="638177"/>
          </a:xfrm>
          <a:prstGeom prst="rect">
            <a:avLst/>
          </a:prstGeom>
          <a:noFill/>
          <a:ln w="9525">
            <a:noFill/>
            <a:miter lim="800000"/>
            <a:headEnd/>
            <a:tailEnd/>
          </a:ln>
        </p:spPr>
      </p:pic>
      <p:pic>
        <p:nvPicPr>
          <p:cNvPr id="159"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816453" y="4237409"/>
            <a:ext cx="525349" cy="638177"/>
          </a:xfrm>
          <a:prstGeom prst="rect">
            <a:avLst/>
          </a:prstGeom>
          <a:noFill/>
          <a:ln w="9525">
            <a:noFill/>
            <a:miter lim="800000"/>
            <a:headEnd/>
            <a:tailEnd/>
          </a:ln>
        </p:spPr>
      </p:pic>
      <p:sp>
        <p:nvSpPr>
          <p:cNvPr id="108" name="TextBox 107"/>
          <p:cNvSpPr txBox="1"/>
          <p:nvPr/>
        </p:nvSpPr>
        <p:spPr>
          <a:xfrm>
            <a:off x="2132543" y="4233332"/>
            <a:ext cx="612593" cy="646331"/>
          </a:xfrm>
          <a:prstGeom prst="rect">
            <a:avLst/>
          </a:prstGeom>
          <a:noFill/>
        </p:spPr>
        <p:txBody>
          <a:bodyPr wrap="none" rtlCol="0">
            <a:spAutoFit/>
          </a:bodyPr>
          <a:lstStyle/>
          <a:p>
            <a:r>
              <a:rPr lang="en-US" sz="1200" b="1" dirty="0" smtClean="0">
                <a:solidFill>
                  <a:srgbClr val="FFFFFF"/>
                </a:solidFill>
                <a:latin typeface="Samsung InterFace"/>
                <a:cs typeface="Samsung InterFace"/>
              </a:rPr>
              <a:t>01010</a:t>
            </a:r>
          </a:p>
          <a:p>
            <a:r>
              <a:rPr lang="en-US" sz="1200" b="1" dirty="0" smtClean="0">
                <a:solidFill>
                  <a:srgbClr val="FFFFFF"/>
                </a:solidFill>
                <a:latin typeface="Samsung InterFace"/>
                <a:cs typeface="Samsung InterFace"/>
              </a:rPr>
              <a:t>00100</a:t>
            </a:r>
          </a:p>
          <a:p>
            <a:r>
              <a:rPr lang="en-US" sz="1200" b="1" dirty="0" smtClean="0">
                <a:solidFill>
                  <a:srgbClr val="FFFFFF"/>
                </a:solidFill>
                <a:latin typeface="Samsung InterFace"/>
                <a:cs typeface="Samsung InterFace"/>
              </a:rPr>
              <a:t>01101</a:t>
            </a:r>
            <a:endParaRPr lang="en-US" sz="1200" b="1" dirty="0">
              <a:solidFill>
                <a:srgbClr val="FFFFFF"/>
              </a:solidFill>
              <a:latin typeface="Samsung InterFace"/>
              <a:cs typeface="Samsung InterFace"/>
            </a:endParaRPr>
          </a:p>
        </p:txBody>
      </p:sp>
      <p:sp>
        <p:nvSpPr>
          <p:cNvPr id="110" name="TextBox 109"/>
          <p:cNvSpPr txBox="1"/>
          <p:nvPr/>
        </p:nvSpPr>
        <p:spPr>
          <a:xfrm>
            <a:off x="2779183" y="4233332"/>
            <a:ext cx="612593" cy="646331"/>
          </a:xfrm>
          <a:prstGeom prst="rect">
            <a:avLst/>
          </a:prstGeom>
          <a:noFill/>
        </p:spPr>
        <p:txBody>
          <a:bodyPr wrap="none" rtlCol="0">
            <a:spAutoFit/>
          </a:bodyPr>
          <a:lstStyle/>
          <a:p>
            <a:r>
              <a:rPr lang="en-US" sz="1200" b="1" dirty="0" smtClean="0">
                <a:solidFill>
                  <a:srgbClr val="FFFFFF"/>
                </a:solidFill>
                <a:latin typeface="Samsung InterFace"/>
                <a:cs typeface="Samsung InterFace"/>
              </a:rPr>
              <a:t>01011</a:t>
            </a:r>
          </a:p>
          <a:p>
            <a:r>
              <a:rPr lang="en-US" sz="1200" b="1" dirty="0" smtClean="0">
                <a:solidFill>
                  <a:srgbClr val="FFFFFF"/>
                </a:solidFill>
                <a:latin typeface="Samsung InterFace"/>
                <a:cs typeface="Samsung InterFace"/>
              </a:rPr>
              <a:t>00100</a:t>
            </a:r>
          </a:p>
          <a:p>
            <a:r>
              <a:rPr lang="en-US" sz="1200" b="1" dirty="0" smtClean="0">
                <a:solidFill>
                  <a:srgbClr val="FFFFFF"/>
                </a:solidFill>
                <a:latin typeface="Samsung InterFace"/>
                <a:cs typeface="Samsung InterFace"/>
              </a:rPr>
              <a:t>01100</a:t>
            </a:r>
            <a:endParaRPr lang="en-US" sz="1200" b="1" dirty="0">
              <a:solidFill>
                <a:srgbClr val="FFFFFF"/>
              </a:solidFill>
              <a:latin typeface="Samsung InterFace"/>
              <a:cs typeface="Samsung InterFace"/>
            </a:endParaRPr>
          </a:p>
        </p:txBody>
      </p:sp>
      <p:cxnSp>
        <p:nvCxnSpPr>
          <p:cNvPr id="22" name="Straight Arrow Connector 21"/>
          <p:cNvCxnSpPr/>
          <p:nvPr/>
        </p:nvCxnSpPr>
        <p:spPr>
          <a:xfrm flipH="1" flipV="1">
            <a:off x="2694336" y="3870698"/>
            <a:ext cx="2443322" cy="0"/>
          </a:xfrm>
          <a:prstGeom prst="straightConnector1">
            <a:avLst/>
          </a:prstGeom>
          <a:ln w="5715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H="1">
            <a:off x="3346450" y="3870697"/>
            <a:ext cx="1782764" cy="0"/>
          </a:xfrm>
          <a:prstGeom prst="straightConnector1">
            <a:avLst/>
          </a:prstGeom>
          <a:ln w="5715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a:off x="2678621" y="4562847"/>
            <a:ext cx="2450592" cy="0"/>
          </a:xfrm>
          <a:prstGeom prst="straightConnector1">
            <a:avLst/>
          </a:prstGeom>
          <a:ln w="57150" cmpd="sng">
            <a:solidFill>
              <a:srgbClr val="FFC6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flipV="1">
            <a:off x="3346133" y="4560888"/>
            <a:ext cx="1783080" cy="0"/>
          </a:xfrm>
          <a:prstGeom prst="straightConnector1">
            <a:avLst/>
          </a:prstGeom>
          <a:ln w="57150" cmpd="sng">
            <a:solidFill>
              <a:srgbClr val="FFC600"/>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5" name="Picture 4" descr="Chip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96845" y="3437465"/>
            <a:ext cx="1545336" cy="1545336"/>
          </a:xfrm>
          <a:prstGeom prst="rect">
            <a:avLst/>
          </a:prstGeom>
        </p:spPr>
      </p:pic>
      <p:sp>
        <p:nvSpPr>
          <p:cNvPr id="85" name="Rounded Rectangle 84"/>
          <p:cNvSpPr/>
          <p:nvPr/>
        </p:nvSpPr>
        <p:spPr>
          <a:xfrm>
            <a:off x="5533817" y="4277600"/>
            <a:ext cx="871393" cy="440266"/>
          </a:xfrm>
          <a:prstGeom prst="roundRect">
            <a:avLst/>
          </a:prstGeom>
          <a:solidFill>
            <a:srgbClr val="70A933"/>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2000" b="1" dirty="0" smtClean="0">
                <a:latin typeface="Samsung InterFace"/>
                <a:cs typeface="Samsung InterFace"/>
              </a:rPr>
              <a:t>TIMA</a:t>
            </a:r>
          </a:p>
        </p:txBody>
      </p:sp>
    </p:spTree>
    <p:extLst>
      <p:ext uri="{BB962C8B-B14F-4D97-AF65-F5344CB8AC3E}">
        <p14:creationId xmlns:p14="http://schemas.microsoft.com/office/powerpoint/2010/main" val="3925145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par>
                          <p:cTn id="12" fill="hold">
                            <p:stCondLst>
                              <p:cond delay="1000"/>
                            </p:stCondLst>
                            <p:childTnLst>
                              <p:par>
                                <p:cTn id="13" presetID="9" presetClass="exit" presetSubtype="0" fill="hold" grpId="0" nodeType="afterEffect">
                                  <p:stCondLst>
                                    <p:cond delay="0"/>
                                  </p:stCondLst>
                                  <p:childTnLst>
                                    <p:animEffect transition="out" filter="dissolv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53" presetClass="entr" presetSubtype="16" fill="hold"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Effect transition="in" filter="fade">
                                      <p:cBhvr>
                                        <p:cTn id="20" dur="500"/>
                                        <p:tgtEl>
                                          <p:spTgt spid="122"/>
                                        </p:tgtEl>
                                      </p:cBhvr>
                                    </p:animEffect>
                                  </p:childTnLst>
                                </p:cTn>
                              </p:par>
                            </p:childTnLst>
                          </p:cTn>
                        </p:par>
                        <p:par>
                          <p:cTn id="21" fill="hold">
                            <p:stCondLst>
                              <p:cond delay="1500"/>
                            </p:stCondLst>
                            <p:childTnLst>
                              <p:par>
                                <p:cTn id="22" presetID="9" presetClass="exit" presetSubtype="0" fill="hold" nodeType="afterEffect">
                                  <p:stCondLst>
                                    <p:cond delay="0"/>
                                  </p:stCondLst>
                                  <p:childTnLst>
                                    <p:animEffect transition="out" filter="dissolv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500"/>
                            </p:stCondLst>
                            <p:childTnLst>
                              <p:par>
                                <p:cTn id="31" presetID="22" presetClass="entr" presetSubtype="2" fill="hold" nodeType="afterEffect">
                                  <p:stCondLst>
                                    <p:cond delay="500"/>
                                  </p:stCondLst>
                                  <p:childTnLst>
                                    <p:set>
                                      <p:cBhvr>
                                        <p:cTn id="32" dur="1" fill="hold">
                                          <p:stCondLst>
                                            <p:cond delay="0"/>
                                          </p:stCondLst>
                                        </p:cTn>
                                        <p:tgtEl>
                                          <p:spTgt spid="95"/>
                                        </p:tgtEl>
                                        <p:attrNameLst>
                                          <p:attrName>style.visibility</p:attrName>
                                        </p:attrNameLst>
                                      </p:cBhvr>
                                      <p:to>
                                        <p:strVal val="visible"/>
                                      </p:to>
                                    </p:set>
                                    <p:animEffect transition="in" filter="wipe(right)">
                                      <p:cBhvr>
                                        <p:cTn id="33" dur="500"/>
                                        <p:tgtEl>
                                          <p:spTgt spid="95"/>
                                        </p:tgtEl>
                                      </p:cBhvr>
                                    </p:animEffect>
                                  </p:childTnLst>
                                </p:cTn>
                              </p:par>
                            </p:childTnLst>
                          </p:cTn>
                        </p:par>
                        <p:par>
                          <p:cTn id="34" fill="hold">
                            <p:stCondLst>
                              <p:cond delay="1500"/>
                            </p:stCondLst>
                            <p:childTnLst>
                              <p:par>
                                <p:cTn id="35" presetID="10" presetClass="entr" presetSubtype="0" fill="hold" grpId="1"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par>
                          <p:cTn id="38" fill="hold">
                            <p:stCondLst>
                              <p:cond delay="2000"/>
                            </p:stCondLst>
                            <p:childTnLst>
                              <p:par>
                                <p:cTn id="39" presetID="9" presetClass="exit" presetSubtype="0" fill="hold" grpId="0" nodeType="afterEffect">
                                  <p:stCondLst>
                                    <p:cond delay="0"/>
                                  </p:stCondLst>
                                  <p:childTnLst>
                                    <p:animEffect transition="out" filter="dissolve">
                                      <p:cBhvr>
                                        <p:cTn id="40" dur="500"/>
                                        <p:tgtEl>
                                          <p:spTgt spid="106"/>
                                        </p:tgtEl>
                                      </p:cBhvr>
                                    </p:animEffect>
                                    <p:set>
                                      <p:cBhvr>
                                        <p:cTn id="41" dur="1" fill="hold">
                                          <p:stCondLst>
                                            <p:cond delay="499"/>
                                          </p:stCondLst>
                                        </p:cTn>
                                        <p:tgtEl>
                                          <p:spTgt spid="106"/>
                                        </p:tgtEl>
                                        <p:attrNameLst>
                                          <p:attrName>style.visibility</p:attrName>
                                        </p:attrNameLst>
                                      </p:cBhvr>
                                      <p:to>
                                        <p:strVal val="hidden"/>
                                      </p:to>
                                    </p:set>
                                  </p:childTnLst>
                                </p:cTn>
                              </p:par>
                              <p:par>
                                <p:cTn id="42" presetID="53" presetClass="entr" presetSubtype="16" fill="hold" nodeType="withEffect">
                                  <p:stCondLst>
                                    <p:cond delay="0"/>
                                  </p:stCondLst>
                                  <p:childTnLst>
                                    <p:set>
                                      <p:cBhvr>
                                        <p:cTn id="43" dur="1" fill="hold">
                                          <p:stCondLst>
                                            <p:cond delay="0"/>
                                          </p:stCondLst>
                                        </p:cTn>
                                        <p:tgtEl>
                                          <p:spTgt spid="158"/>
                                        </p:tgtEl>
                                        <p:attrNameLst>
                                          <p:attrName>style.visibility</p:attrName>
                                        </p:attrNameLst>
                                      </p:cBhvr>
                                      <p:to>
                                        <p:strVal val="visible"/>
                                      </p:to>
                                    </p:set>
                                    <p:anim calcmode="lin" valueType="num">
                                      <p:cBhvr>
                                        <p:cTn id="44" dur="500" fill="hold"/>
                                        <p:tgtEl>
                                          <p:spTgt spid="158"/>
                                        </p:tgtEl>
                                        <p:attrNameLst>
                                          <p:attrName>ppt_w</p:attrName>
                                        </p:attrNameLst>
                                      </p:cBhvr>
                                      <p:tavLst>
                                        <p:tav tm="0">
                                          <p:val>
                                            <p:fltVal val="0"/>
                                          </p:val>
                                        </p:tav>
                                        <p:tav tm="100000">
                                          <p:val>
                                            <p:strVal val="#ppt_w"/>
                                          </p:val>
                                        </p:tav>
                                      </p:tavLst>
                                    </p:anim>
                                    <p:anim calcmode="lin" valueType="num">
                                      <p:cBhvr>
                                        <p:cTn id="45" dur="500" fill="hold"/>
                                        <p:tgtEl>
                                          <p:spTgt spid="158"/>
                                        </p:tgtEl>
                                        <p:attrNameLst>
                                          <p:attrName>ppt_h</p:attrName>
                                        </p:attrNameLst>
                                      </p:cBhvr>
                                      <p:tavLst>
                                        <p:tav tm="0">
                                          <p:val>
                                            <p:fltVal val="0"/>
                                          </p:val>
                                        </p:tav>
                                        <p:tav tm="100000">
                                          <p:val>
                                            <p:strVal val="#ppt_h"/>
                                          </p:val>
                                        </p:tav>
                                      </p:tavLst>
                                    </p:anim>
                                    <p:animEffect transition="in" filter="fade">
                                      <p:cBhvr>
                                        <p:cTn id="46" dur="500"/>
                                        <p:tgtEl>
                                          <p:spTgt spid="158"/>
                                        </p:tgtEl>
                                      </p:cBhvr>
                                    </p:animEffect>
                                  </p:childTnLst>
                                </p:cTn>
                              </p:par>
                            </p:childTnLst>
                          </p:cTn>
                        </p:par>
                        <p:par>
                          <p:cTn id="47" fill="hold">
                            <p:stCondLst>
                              <p:cond delay="2500"/>
                            </p:stCondLst>
                            <p:childTnLst>
                              <p:par>
                                <p:cTn id="48" presetID="9" presetClass="exit" presetSubtype="0" fill="hold" nodeType="afterEffect">
                                  <p:stCondLst>
                                    <p:cond delay="0"/>
                                  </p:stCondLst>
                                  <p:childTnLst>
                                    <p:animEffect transition="out" filter="dissolve">
                                      <p:cBhvr>
                                        <p:cTn id="49" dur="500"/>
                                        <p:tgtEl>
                                          <p:spTgt spid="95"/>
                                        </p:tgtEl>
                                      </p:cBhvr>
                                    </p:animEffect>
                                    <p:set>
                                      <p:cBhvr>
                                        <p:cTn id="50" dur="1" fill="hold">
                                          <p:stCondLst>
                                            <p:cond delay="499"/>
                                          </p:stCondLst>
                                        </p:cTn>
                                        <p:tgtEl>
                                          <p:spTgt spid="95"/>
                                        </p:tgtEl>
                                        <p:attrNameLst>
                                          <p:attrName>style.visibility</p:attrName>
                                        </p:attrNameLst>
                                      </p:cBhvr>
                                      <p:to>
                                        <p:strVal val="hidden"/>
                                      </p:to>
                                    </p:set>
                                  </p:childTnLst>
                                </p:cTn>
                              </p:par>
                            </p:childTnLst>
                          </p:cTn>
                        </p:par>
                        <p:par>
                          <p:cTn id="51" fill="hold">
                            <p:stCondLst>
                              <p:cond delay="3000"/>
                            </p:stCondLst>
                            <p:childTnLst>
                              <p:par>
                                <p:cTn id="52" presetID="22" presetClass="entr" presetSubtype="2" fill="hold" nodeType="afterEffect">
                                  <p:stCondLst>
                                    <p:cond delay="500"/>
                                  </p:stCondLst>
                                  <p:childTnLst>
                                    <p:set>
                                      <p:cBhvr>
                                        <p:cTn id="53" dur="1" fill="hold">
                                          <p:stCondLst>
                                            <p:cond delay="0"/>
                                          </p:stCondLst>
                                        </p:cTn>
                                        <p:tgtEl>
                                          <p:spTgt spid="97"/>
                                        </p:tgtEl>
                                        <p:attrNameLst>
                                          <p:attrName>style.visibility</p:attrName>
                                        </p:attrNameLst>
                                      </p:cBhvr>
                                      <p:to>
                                        <p:strVal val="visible"/>
                                      </p:to>
                                    </p:set>
                                    <p:animEffect transition="in" filter="wipe(right)">
                                      <p:cBhvr>
                                        <p:cTn id="54" dur="500"/>
                                        <p:tgtEl>
                                          <p:spTgt spid="97"/>
                                        </p:tgtEl>
                                      </p:cBhvr>
                                    </p:animEffect>
                                  </p:childTnLst>
                                </p:cTn>
                              </p:par>
                            </p:childTnLst>
                          </p:cTn>
                        </p:par>
                        <p:par>
                          <p:cTn id="55" fill="hold">
                            <p:stCondLst>
                              <p:cond delay="4000"/>
                            </p:stCondLst>
                            <p:childTnLst>
                              <p:par>
                                <p:cTn id="56" presetID="10" presetClass="entr" presetSubtype="0" fill="hold" grpId="1" nodeType="after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fade">
                                      <p:cBhvr>
                                        <p:cTn id="58" dur="500"/>
                                        <p:tgtEl>
                                          <p:spTgt spid="108"/>
                                        </p:tgtEl>
                                      </p:cBhvr>
                                    </p:animEffect>
                                  </p:childTnLst>
                                </p:cTn>
                              </p:par>
                            </p:childTnLst>
                          </p:cTn>
                        </p:par>
                        <p:par>
                          <p:cTn id="59" fill="hold">
                            <p:stCondLst>
                              <p:cond delay="4500"/>
                            </p:stCondLst>
                            <p:childTnLst>
                              <p:par>
                                <p:cTn id="60" presetID="9" presetClass="exit" presetSubtype="0" fill="hold" grpId="0" nodeType="afterEffect">
                                  <p:stCondLst>
                                    <p:cond delay="0"/>
                                  </p:stCondLst>
                                  <p:childTnLst>
                                    <p:animEffect transition="out" filter="dissolve">
                                      <p:cBhvr>
                                        <p:cTn id="61" dur="500"/>
                                        <p:tgtEl>
                                          <p:spTgt spid="108"/>
                                        </p:tgtEl>
                                      </p:cBhvr>
                                    </p:animEffect>
                                    <p:set>
                                      <p:cBhvr>
                                        <p:cTn id="62" dur="1" fill="hold">
                                          <p:stCondLst>
                                            <p:cond delay="499"/>
                                          </p:stCondLst>
                                        </p:cTn>
                                        <p:tgtEl>
                                          <p:spTgt spid="108"/>
                                        </p:tgtEl>
                                        <p:attrNameLst>
                                          <p:attrName>style.visibility</p:attrName>
                                        </p:attrNameLst>
                                      </p:cBhvr>
                                      <p:to>
                                        <p:strVal val="hidden"/>
                                      </p:to>
                                    </p:set>
                                  </p:childTnLst>
                                </p:cTn>
                              </p:par>
                              <p:par>
                                <p:cTn id="63" presetID="53" presetClass="entr" presetSubtype="16" fill="hold" nodeType="withEffect">
                                  <p:stCondLst>
                                    <p:cond delay="0"/>
                                  </p:stCondLst>
                                  <p:childTnLst>
                                    <p:set>
                                      <p:cBhvr>
                                        <p:cTn id="64" dur="1" fill="hold">
                                          <p:stCondLst>
                                            <p:cond delay="0"/>
                                          </p:stCondLst>
                                        </p:cTn>
                                        <p:tgtEl>
                                          <p:spTgt spid="123"/>
                                        </p:tgtEl>
                                        <p:attrNameLst>
                                          <p:attrName>style.visibility</p:attrName>
                                        </p:attrNameLst>
                                      </p:cBhvr>
                                      <p:to>
                                        <p:strVal val="visible"/>
                                      </p:to>
                                    </p:set>
                                    <p:anim calcmode="lin" valueType="num">
                                      <p:cBhvr>
                                        <p:cTn id="65" dur="500" fill="hold"/>
                                        <p:tgtEl>
                                          <p:spTgt spid="123"/>
                                        </p:tgtEl>
                                        <p:attrNameLst>
                                          <p:attrName>ppt_w</p:attrName>
                                        </p:attrNameLst>
                                      </p:cBhvr>
                                      <p:tavLst>
                                        <p:tav tm="0">
                                          <p:val>
                                            <p:fltVal val="0"/>
                                          </p:val>
                                        </p:tav>
                                        <p:tav tm="100000">
                                          <p:val>
                                            <p:strVal val="#ppt_w"/>
                                          </p:val>
                                        </p:tav>
                                      </p:tavLst>
                                    </p:anim>
                                    <p:anim calcmode="lin" valueType="num">
                                      <p:cBhvr>
                                        <p:cTn id="66" dur="500" fill="hold"/>
                                        <p:tgtEl>
                                          <p:spTgt spid="123"/>
                                        </p:tgtEl>
                                        <p:attrNameLst>
                                          <p:attrName>ppt_h</p:attrName>
                                        </p:attrNameLst>
                                      </p:cBhvr>
                                      <p:tavLst>
                                        <p:tav tm="0">
                                          <p:val>
                                            <p:fltVal val="0"/>
                                          </p:val>
                                        </p:tav>
                                        <p:tav tm="100000">
                                          <p:val>
                                            <p:strVal val="#ppt_h"/>
                                          </p:val>
                                        </p:tav>
                                      </p:tavLst>
                                    </p:anim>
                                    <p:animEffect transition="in" filter="fade">
                                      <p:cBhvr>
                                        <p:cTn id="67" dur="500"/>
                                        <p:tgtEl>
                                          <p:spTgt spid="123"/>
                                        </p:tgtEl>
                                      </p:cBhvr>
                                    </p:animEffect>
                                  </p:childTnLst>
                                </p:cTn>
                              </p:par>
                            </p:childTnLst>
                          </p:cTn>
                        </p:par>
                        <p:par>
                          <p:cTn id="68" fill="hold">
                            <p:stCondLst>
                              <p:cond delay="5000"/>
                            </p:stCondLst>
                            <p:childTnLst>
                              <p:par>
                                <p:cTn id="69" presetID="9" presetClass="exit" presetSubtype="0" fill="hold" nodeType="afterEffect">
                                  <p:stCondLst>
                                    <p:cond delay="0"/>
                                  </p:stCondLst>
                                  <p:childTnLst>
                                    <p:animEffect transition="out" filter="dissolve">
                                      <p:cBhvr>
                                        <p:cTn id="70" dur="500"/>
                                        <p:tgtEl>
                                          <p:spTgt spid="97"/>
                                        </p:tgtEl>
                                      </p:cBhvr>
                                    </p:animEffect>
                                    <p:set>
                                      <p:cBhvr>
                                        <p:cTn id="71" dur="1" fill="hold">
                                          <p:stCondLst>
                                            <p:cond delay="499"/>
                                          </p:stCondLst>
                                        </p:cTn>
                                        <p:tgtEl>
                                          <p:spTgt spid="97"/>
                                        </p:tgtEl>
                                        <p:attrNameLst>
                                          <p:attrName>style.visibility</p:attrName>
                                        </p:attrNameLst>
                                      </p:cBhvr>
                                      <p:to>
                                        <p:strVal val="hidden"/>
                                      </p:to>
                                    </p:set>
                                  </p:childTnLst>
                                </p:cTn>
                              </p:par>
                            </p:childTnLst>
                          </p:cTn>
                        </p:par>
                        <p:par>
                          <p:cTn id="72" fill="hold">
                            <p:stCondLst>
                              <p:cond delay="5500"/>
                            </p:stCondLst>
                            <p:childTnLst>
                              <p:par>
                                <p:cTn id="73" presetID="22" presetClass="entr" presetSubtype="2" fill="hold" nodeType="afterEffect">
                                  <p:stCondLst>
                                    <p:cond delay="500"/>
                                  </p:stCondLst>
                                  <p:childTnLst>
                                    <p:set>
                                      <p:cBhvr>
                                        <p:cTn id="74" dur="1" fill="hold">
                                          <p:stCondLst>
                                            <p:cond delay="0"/>
                                          </p:stCondLst>
                                        </p:cTn>
                                        <p:tgtEl>
                                          <p:spTgt spid="103"/>
                                        </p:tgtEl>
                                        <p:attrNameLst>
                                          <p:attrName>style.visibility</p:attrName>
                                        </p:attrNameLst>
                                      </p:cBhvr>
                                      <p:to>
                                        <p:strVal val="visible"/>
                                      </p:to>
                                    </p:set>
                                    <p:animEffect transition="in" filter="wipe(right)">
                                      <p:cBhvr>
                                        <p:cTn id="75" dur="500"/>
                                        <p:tgtEl>
                                          <p:spTgt spid="103"/>
                                        </p:tgtEl>
                                      </p:cBhvr>
                                    </p:animEffect>
                                  </p:childTnLst>
                                </p:cTn>
                              </p:par>
                            </p:childTnLst>
                          </p:cTn>
                        </p:par>
                        <p:par>
                          <p:cTn id="76" fill="hold">
                            <p:stCondLst>
                              <p:cond delay="6500"/>
                            </p:stCondLst>
                            <p:childTnLst>
                              <p:par>
                                <p:cTn id="77" presetID="10" presetClass="entr" presetSubtype="0" fill="hold" grpId="1" nodeType="afterEffect">
                                  <p:stCondLst>
                                    <p:cond delay="0"/>
                                  </p:stCondLst>
                                  <p:childTnLst>
                                    <p:set>
                                      <p:cBhvr>
                                        <p:cTn id="78" dur="1" fill="hold">
                                          <p:stCondLst>
                                            <p:cond delay="0"/>
                                          </p:stCondLst>
                                        </p:cTn>
                                        <p:tgtEl>
                                          <p:spTgt spid="110"/>
                                        </p:tgtEl>
                                        <p:attrNameLst>
                                          <p:attrName>style.visibility</p:attrName>
                                        </p:attrNameLst>
                                      </p:cBhvr>
                                      <p:to>
                                        <p:strVal val="visible"/>
                                      </p:to>
                                    </p:set>
                                    <p:animEffect transition="in" filter="fade">
                                      <p:cBhvr>
                                        <p:cTn id="79" dur="500"/>
                                        <p:tgtEl>
                                          <p:spTgt spid="110"/>
                                        </p:tgtEl>
                                      </p:cBhvr>
                                    </p:animEffect>
                                  </p:childTnLst>
                                </p:cTn>
                              </p:par>
                            </p:childTnLst>
                          </p:cTn>
                        </p:par>
                        <p:par>
                          <p:cTn id="80" fill="hold">
                            <p:stCondLst>
                              <p:cond delay="7000"/>
                            </p:stCondLst>
                            <p:childTnLst>
                              <p:par>
                                <p:cTn id="81" presetID="9" presetClass="exit" presetSubtype="0" fill="hold" grpId="0" nodeType="afterEffect">
                                  <p:stCondLst>
                                    <p:cond delay="0"/>
                                  </p:stCondLst>
                                  <p:childTnLst>
                                    <p:animEffect transition="out" filter="dissolve">
                                      <p:cBhvr>
                                        <p:cTn id="82" dur="500"/>
                                        <p:tgtEl>
                                          <p:spTgt spid="110"/>
                                        </p:tgtEl>
                                      </p:cBhvr>
                                    </p:animEffect>
                                    <p:set>
                                      <p:cBhvr>
                                        <p:cTn id="83" dur="1" fill="hold">
                                          <p:stCondLst>
                                            <p:cond delay="499"/>
                                          </p:stCondLst>
                                        </p:cTn>
                                        <p:tgtEl>
                                          <p:spTgt spid="110"/>
                                        </p:tgtEl>
                                        <p:attrNameLst>
                                          <p:attrName>style.visibility</p:attrName>
                                        </p:attrNameLst>
                                      </p:cBhvr>
                                      <p:to>
                                        <p:strVal val="hidden"/>
                                      </p:to>
                                    </p:set>
                                  </p:childTnLst>
                                </p:cTn>
                              </p:par>
                              <p:par>
                                <p:cTn id="84" presetID="53" presetClass="entr" presetSubtype="16" fill="hold" nodeType="withEffect">
                                  <p:stCondLst>
                                    <p:cond delay="0"/>
                                  </p:stCondLst>
                                  <p:childTnLst>
                                    <p:set>
                                      <p:cBhvr>
                                        <p:cTn id="85" dur="1" fill="hold">
                                          <p:stCondLst>
                                            <p:cond delay="0"/>
                                          </p:stCondLst>
                                        </p:cTn>
                                        <p:tgtEl>
                                          <p:spTgt spid="159"/>
                                        </p:tgtEl>
                                        <p:attrNameLst>
                                          <p:attrName>style.visibility</p:attrName>
                                        </p:attrNameLst>
                                      </p:cBhvr>
                                      <p:to>
                                        <p:strVal val="visible"/>
                                      </p:to>
                                    </p:set>
                                    <p:anim calcmode="lin" valueType="num">
                                      <p:cBhvr>
                                        <p:cTn id="86" dur="500" fill="hold"/>
                                        <p:tgtEl>
                                          <p:spTgt spid="159"/>
                                        </p:tgtEl>
                                        <p:attrNameLst>
                                          <p:attrName>ppt_w</p:attrName>
                                        </p:attrNameLst>
                                      </p:cBhvr>
                                      <p:tavLst>
                                        <p:tav tm="0">
                                          <p:val>
                                            <p:fltVal val="0"/>
                                          </p:val>
                                        </p:tav>
                                        <p:tav tm="100000">
                                          <p:val>
                                            <p:strVal val="#ppt_w"/>
                                          </p:val>
                                        </p:tav>
                                      </p:tavLst>
                                    </p:anim>
                                    <p:anim calcmode="lin" valueType="num">
                                      <p:cBhvr>
                                        <p:cTn id="87" dur="500" fill="hold"/>
                                        <p:tgtEl>
                                          <p:spTgt spid="159"/>
                                        </p:tgtEl>
                                        <p:attrNameLst>
                                          <p:attrName>ppt_h</p:attrName>
                                        </p:attrNameLst>
                                      </p:cBhvr>
                                      <p:tavLst>
                                        <p:tav tm="0">
                                          <p:val>
                                            <p:fltVal val="0"/>
                                          </p:val>
                                        </p:tav>
                                        <p:tav tm="100000">
                                          <p:val>
                                            <p:strVal val="#ppt_h"/>
                                          </p:val>
                                        </p:tav>
                                      </p:tavLst>
                                    </p:anim>
                                    <p:animEffect transition="in" filter="fade">
                                      <p:cBhvr>
                                        <p:cTn id="88" dur="500"/>
                                        <p:tgtEl>
                                          <p:spTgt spid="159"/>
                                        </p:tgtEl>
                                      </p:cBhvr>
                                    </p:animEffect>
                                  </p:childTnLst>
                                </p:cTn>
                              </p:par>
                            </p:childTnLst>
                          </p:cTn>
                        </p:par>
                        <p:par>
                          <p:cTn id="89" fill="hold">
                            <p:stCondLst>
                              <p:cond delay="7500"/>
                            </p:stCondLst>
                            <p:childTnLst>
                              <p:par>
                                <p:cTn id="90" presetID="9" presetClass="exit" presetSubtype="0" fill="hold" nodeType="afterEffect">
                                  <p:stCondLst>
                                    <p:cond delay="0"/>
                                  </p:stCondLst>
                                  <p:childTnLst>
                                    <p:animEffect transition="out" filter="dissolve">
                                      <p:cBhvr>
                                        <p:cTn id="91" dur="500"/>
                                        <p:tgtEl>
                                          <p:spTgt spid="103"/>
                                        </p:tgtEl>
                                      </p:cBhvr>
                                    </p:animEffect>
                                    <p:set>
                                      <p:cBhvr>
                                        <p:cTn id="92" dur="1" fill="hold">
                                          <p:stCondLst>
                                            <p:cond delay="4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33" grpId="0"/>
      <p:bldP spid="31" grpId="0"/>
      <p:bldP spid="106" grpId="0"/>
      <p:bldP spid="106" grpId="1"/>
      <p:bldP spid="108" grpId="0"/>
      <p:bldP spid="108" grpId="1"/>
      <p:bldP spid="110" grpId="0"/>
      <p:bldP spid="1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53585" y="1847850"/>
            <a:ext cx="2231856" cy="4311650"/>
            <a:chOff x="4853585" y="1847850"/>
            <a:chExt cx="2231856" cy="4311650"/>
          </a:xfrm>
        </p:grpSpPr>
        <p:grpSp>
          <p:nvGrpSpPr>
            <p:cNvPr id="37" name="Group 36"/>
            <p:cNvGrpSpPr/>
            <p:nvPr/>
          </p:nvGrpSpPr>
          <p:grpSpPr>
            <a:xfrm>
              <a:off x="4853585" y="1847850"/>
              <a:ext cx="2231856" cy="4311650"/>
              <a:chOff x="4853585" y="1847850"/>
              <a:chExt cx="2231856" cy="4311650"/>
            </a:xfrm>
          </p:grpSpPr>
          <p:pic>
            <p:nvPicPr>
              <p:cNvPr id="38" name="Picture 37"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3585" y="1847850"/>
                <a:ext cx="2231856" cy="4311650"/>
              </a:xfrm>
              <a:prstGeom prst="rect">
                <a:avLst/>
              </a:prstGeom>
            </p:spPr>
          </p:pic>
          <p:sp>
            <p:nvSpPr>
              <p:cNvPr id="39" name="Rectangle 38"/>
              <p:cNvSpPr/>
              <p:nvPr/>
            </p:nvSpPr>
            <p:spPr>
              <a:xfrm>
                <a:off x="49835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nvGrpSpPr>
              <p:cNvPr id="40" name="Group 39"/>
              <p:cNvGrpSpPr/>
              <p:nvPr/>
            </p:nvGrpSpPr>
            <p:grpSpPr>
              <a:xfrm>
                <a:off x="5105382" y="2315992"/>
                <a:ext cx="1728263" cy="686287"/>
                <a:chOff x="5047187" y="2310912"/>
                <a:chExt cx="1728263" cy="686287"/>
              </a:xfrm>
            </p:grpSpPr>
            <p:pic>
              <p:nvPicPr>
                <p:cNvPr id="41"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42" name="Picture 41"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grpSp>
        <p:pic>
          <p:nvPicPr>
            <p:cNvPr id="60" name="Picture 59" descr="Screenshot_2013-12-04-16-38-5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7329" y="2268092"/>
              <a:ext cx="2004369" cy="3563316"/>
            </a:xfrm>
            <a:prstGeom prst="rect">
              <a:avLst/>
            </a:prstGeom>
          </p:spPr>
        </p:pic>
      </p:grpSp>
      <p:sp>
        <p:nvSpPr>
          <p:cNvPr id="56" name="Rectangle 55"/>
          <p:cNvSpPr/>
          <p:nvPr/>
        </p:nvSpPr>
        <p:spPr>
          <a:xfrm>
            <a:off x="7107771" y="3489897"/>
            <a:ext cx="1634067" cy="2031325"/>
          </a:xfrm>
          <a:prstGeom prst="rect">
            <a:avLst/>
          </a:prstGeom>
        </p:spPr>
        <p:txBody>
          <a:bodyPr wrap="square">
            <a:spAutoFit/>
          </a:bodyPr>
          <a:lstStyle/>
          <a:p>
            <a:r>
              <a:rPr lang="en-US" sz="1400" b="1" dirty="0" smtClean="0">
                <a:solidFill>
                  <a:schemeClr val="accent6"/>
                </a:solidFill>
                <a:latin typeface="Samsung InterFace"/>
                <a:cs typeface="Samsung InterFace"/>
              </a:rPr>
              <a:t>KNOX uses Mandatory Access Control (MAC) to prevent malicious apps from running and preventing system wide damage</a:t>
            </a:r>
            <a:endParaRPr lang="en-US" sz="1400" b="1" dirty="0">
              <a:solidFill>
                <a:schemeClr val="accent6"/>
              </a:solidFill>
              <a:latin typeface="Samsung InterFace"/>
              <a:cs typeface="Samsung InterFace"/>
            </a:endParaRPr>
          </a:p>
        </p:txBody>
      </p:sp>
      <p:sp>
        <p:nvSpPr>
          <p:cNvPr id="2" name="Title 1"/>
          <p:cNvSpPr txBox="1">
            <a:spLocks/>
          </p:cNvSpPr>
          <p:nvPr/>
        </p:nvSpPr>
        <p:spPr>
          <a:xfrm>
            <a:off x="304800" y="76200"/>
            <a:ext cx="7927848" cy="1066800"/>
          </a:xfrm>
          <a:prstGeom prst="rect">
            <a:avLst/>
          </a:prstGeom>
        </p:spPr>
        <p:txBody>
          <a:bodyPr anchor="b"/>
          <a:lstStyle>
            <a:lvl1pPr algn="l" rtl="0" eaLnBrk="0" fontAlgn="base" hangingPunct="0">
              <a:spcBef>
                <a:spcPct val="0"/>
              </a:spcBef>
              <a:spcAft>
                <a:spcPct val="0"/>
              </a:spcAft>
              <a:defRPr lang="en-US" sz="3200" b="1" kern="1200" dirty="0">
                <a:solidFill>
                  <a:schemeClr val="accent3"/>
                </a:solidFill>
                <a:latin typeface="Samsung InterFace"/>
                <a:ea typeface="ＭＳ Ｐゴシック" charset="-128"/>
                <a:cs typeface="Arial"/>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endParaRPr lang="en-US" dirty="0">
              <a:cs typeface="Samsung InterFace"/>
            </a:endParaRPr>
          </a:p>
        </p:txBody>
      </p:sp>
      <p:sp>
        <p:nvSpPr>
          <p:cNvPr id="7" name="Title 6"/>
          <p:cNvSpPr>
            <a:spLocks noGrp="1"/>
          </p:cNvSpPr>
          <p:nvPr>
            <p:ph type="title"/>
          </p:nvPr>
        </p:nvSpPr>
        <p:spPr/>
        <p:txBody>
          <a:bodyPr/>
          <a:lstStyle/>
          <a:p>
            <a:r>
              <a:rPr lang="en-US" dirty="0">
                <a:solidFill>
                  <a:schemeClr val="accent1"/>
                </a:solidFill>
              </a:rPr>
              <a:t>Secure </a:t>
            </a:r>
            <a:r>
              <a:rPr lang="en-US" dirty="0" smtClean="0">
                <a:solidFill>
                  <a:schemeClr val="accent1"/>
                </a:solidFill>
              </a:rPr>
              <a:t>Platform </a:t>
            </a:r>
            <a:r>
              <a:rPr lang="en-US" dirty="0">
                <a:solidFill>
                  <a:schemeClr val="accent1"/>
                </a:solidFill>
              </a:rPr>
              <a:t>|  </a:t>
            </a:r>
            <a:r>
              <a:rPr lang="en-US" dirty="0" smtClean="0"/>
              <a:t>SE for Android Protects Device &amp; OS from Malicious Apps</a:t>
            </a:r>
            <a:endParaRPr lang="en-US" dirty="0"/>
          </a:p>
        </p:txBody>
      </p:sp>
      <p:sp>
        <p:nvSpPr>
          <p:cNvPr id="64" name="Rectangle 63"/>
          <p:cNvSpPr/>
          <p:nvPr/>
        </p:nvSpPr>
        <p:spPr>
          <a:xfrm>
            <a:off x="414871" y="3314819"/>
            <a:ext cx="1634067" cy="1169551"/>
          </a:xfrm>
          <a:prstGeom prst="rect">
            <a:avLst/>
          </a:prstGeom>
        </p:spPr>
        <p:txBody>
          <a:bodyPr wrap="square">
            <a:spAutoFit/>
          </a:bodyPr>
          <a:lstStyle/>
          <a:p>
            <a:pPr algn="r"/>
            <a:r>
              <a:rPr lang="en-US" sz="1400" b="1" dirty="0" smtClean="0">
                <a:solidFill>
                  <a:schemeClr val="accent6"/>
                </a:solidFill>
                <a:latin typeface="Samsung InterFace"/>
                <a:cs typeface="Samsung InterFace"/>
              </a:rPr>
              <a:t>When a malicious app roots an </a:t>
            </a:r>
            <a:r>
              <a:rPr lang="en-US" sz="1400" b="1" dirty="0" smtClean="0">
                <a:solidFill>
                  <a:schemeClr val="accent1"/>
                </a:solidFill>
                <a:latin typeface="Samsung InterFace"/>
                <a:cs typeface="Samsung InterFace"/>
              </a:rPr>
              <a:t>Android</a:t>
            </a:r>
            <a:r>
              <a:rPr lang="en-US" sz="1400" b="1" dirty="0" smtClean="0">
                <a:solidFill>
                  <a:srgbClr val="FF0000"/>
                </a:solidFill>
                <a:latin typeface="Samsung InterFace"/>
                <a:cs typeface="Samsung InterFace"/>
              </a:rPr>
              <a:t> </a:t>
            </a:r>
            <a:r>
              <a:rPr lang="en-US" sz="1400" b="1" dirty="0" smtClean="0">
                <a:solidFill>
                  <a:schemeClr val="accent6"/>
                </a:solidFill>
                <a:latin typeface="Samsung InterFace"/>
                <a:cs typeface="Samsung InterFace"/>
              </a:rPr>
              <a:t>it can affect the entire device</a:t>
            </a:r>
            <a:endParaRPr lang="en-US" sz="1400" b="1" dirty="0">
              <a:solidFill>
                <a:schemeClr val="accent6"/>
              </a:solidFill>
              <a:latin typeface="Samsung InterFace"/>
              <a:cs typeface="Samsung InterFace"/>
            </a:endParaRPr>
          </a:p>
        </p:txBody>
      </p:sp>
      <p:pic>
        <p:nvPicPr>
          <p:cNvPr id="10" name="Picture 9"/>
          <p:cNvPicPr>
            <a:picLocks noChangeAspect="1"/>
          </p:cNvPicPr>
          <p:nvPr/>
        </p:nvPicPr>
        <p:blipFill>
          <a:blip r:embed="rId7"/>
          <a:stretch>
            <a:fillRect/>
          </a:stretch>
        </p:blipFill>
        <p:spPr>
          <a:xfrm>
            <a:off x="2076451" y="1822825"/>
            <a:ext cx="2178049" cy="4322171"/>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20798" y="2246250"/>
            <a:ext cx="1891117" cy="3366645"/>
          </a:xfrm>
          <a:prstGeom prst="rect">
            <a:avLst/>
          </a:prstGeom>
        </p:spPr>
      </p:pic>
      <p:sp>
        <p:nvSpPr>
          <p:cNvPr id="12" name="Rectangle 11"/>
          <p:cNvSpPr/>
          <p:nvPr/>
        </p:nvSpPr>
        <p:spPr>
          <a:xfrm>
            <a:off x="2215970" y="2258742"/>
            <a:ext cx="1899011" cy="3374136"/>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3" name="Rectangle 2"/>
          <p:cNvSpPr>
            <a:spLocks noChangeAspect="1"/>
          </p:cNvSpPr>
          <p:nvPr/>
        </p:nvSpPr>
        <p:spPr>
          <a:xfrm>
            <a:off x="5458888" y="4294716"/>
            <a:ext cx="517175" cy="514856"/>
          </a:xfrm>
          <a:prstGeom prst="rect">
            <a:avLst/>
          </a:prstGeom>
          <a:noFill/>
          <a:ln w="1905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nvGrpSpPr>
          <p:cNvPr id="13" name="Group 12"/>
          <p:cNvGrpSpPr/>
          <p:nvPr/>
        </p:nvGrpSpPr>
        <p:grpSpPr>
          <a:xfrm>
            <a:off x="5497717" y="4341578"/>
            <a:ext cx="439516" cy="433832"/>
            <a:chOff x="5366477" y="4366978"/>
            <a:chExt cx="439516" cy="433832"/>
          </a:xfrm>
        </p:grpSpPr>
        <p:sp>
          <p:nvSpPr>
            <p:cNvPr id="83" name="Rounded Rectangle 82"/>
            <p:cNvSpPr/>
            <p:nvPr/>
          </p:nvSpPr>
          <p:spPr>
            <a:xfrm>
              <a:off x="5406601" y="4417818"/>
              <a:ext cx="359268" cy="332153"/>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84" name="Picture 83"/>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5366477" y="4366978"/>
              <a:ext cx="439516" cy="433832"/>
            </a:xfrm>
            <a:prstGeom prst="rect">
              <a:avLst/>
            </a:prstGeom>
          </p:spPr>
        </p:pic>
      </p:grpSp>
      <p:grpSp>
        <p:nvGrpSpPr>
          <p:cNvPr id="11" name="Group 10"/>
          <p:cNvGrpSpPr>
            <a:grpSpLocks noChangeAspect="1"/>
          </p:cNvGrpSpPr>
          <p:nvPr/>
        </p:nvGrpSpPr>
        <p:grpSpPr>
          <a:xfrm>
            <a:off x="2717801" y="3628572"/>
            <a:ext cx="439516" cy="433832"/>
            <a:chOff x="1028701" y="3308350"/>
            <a:chExt cx="411724" cy="406400"/>
          </a:xfrm>
        </p:grpSpPr>
        <p:sp>
          <p:nvSpPr>
            <p:cNvPr id="9" name="Rounded Rectangle 8"/>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45" name="Picture 44"/>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58" name="Group 57"/>
          <p:cNvGrpSpPr>
            <a:grpSpLocks noChangeAspect="1"/>
          </p:cNvGrpSpPr>
          <p:nvPr/>
        </p:nvGrpSpPr>
        <p:grpSpPr>
          <a:xfrm>
            <a:off x="3168651" y="3063422"/>
            <a:ext cx="439516" cy="433832"/>
            <a:chOff x="1028701" y="3308350"/>
            <a:chExt cx="411724" cy="406400"/>
          </a:xfrm>
        </p:grpSpPr>
        <p:sp>
          <p:nvSpPr>
            <p:cNvPr id="59" name="Rounded Rectangle 58"/>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61" name="Picture 60"/>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62" name="Group 61"/>
          <p:cNvGrpSpPr>
            <a:grpSpLocks noChangeAspect="1"/>
          </p:cNvGrpSpPr>
          <p:nvPr/>
        </p:nvGrpSpPr>
        <p:grpSpPr>
          <a:xfrm>
            <a:off x="2724151" y="4758872"/>
            <a:ext cx="439516" cy="433832"/>
            <a:chOff x="1028701" y="3308350"/>
            <a:chExt cx="411724" cy="406400"/>
          </a:xfrm>
        </p:grpSpPr>
        <p:sp>
          <p:nvSpPr>
            <p:cNvPr id="65" name="Rounded Rectangle 64"/>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68" name="Picture 67"/>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69" name="Group 68"/>
          <p:cNvGrpSpPr>
            <a:grpSpLocks noChangeAspect="1"/>
          </p:cNvGrpSpPr>
          <p:nvPr/>
        </p:nvGrpSpPr>
        <p:grpSpPr>
          <a:xfrm>
            <a:off x="3638551" y="3615872"/>
            <a:ext cx="439516" cy="433832"/>
            <a:chOff x="1028701" y="3308350"/>
            <a:chExt cx="411724" cy="406400"/>
          </a:xfrm>
        </p:grpSpPr>
        <p:sp>
          <p:nvSpPr>
            <p:cNvPr id="70" name="Rounded Rectangle 69"/>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71" name="Picture 70"/>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72" name="Group 71"/>
          <p:cNvGrpSpPr>
            <a:grpSpLocks noChangeAspect="1"/>
          </p:cNvGrpSpPr>
          <p:nvPr/>
        </p:nvGrpSpPr>
        <p:grpSpPr>
          <a:xfrm>
            <a:off x="2298701" y="2504623"/>
            <a:ext cx="439516" cy="433832"/>
            <a:chOff x="1028701" y="3308350"/>
            <a:chExt cx="411724" cy="406400"/>
          </a:xfrm>
        </p:grpSpPr>
        <p:sp>
          <p:nvSpPr>
            <p:cNvPr id="73" name="Rounded Rectangle 72"/>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74" name="Picture 73"/>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76" name="Group 75"/>
          <p:cNvGrpSpPr>
            <a:grpSpLocks noChangeAspect="1"/>
          </p:cNvGrpSpPr>
          <p:nvPr/>
        </p:nvGrpSpPr>
        <p:grpSpPr>
          <a:xfrm>
            <a:off x="3606801" y="2504623"/>
            <a:ext cx="439516" cy="433832"/>
            <a:chOff x="1028701" y="3308350"/>
            <a:chExt cx="411724" cy="406400"/>
          </a:xfrm>
        </p:grpSpPr>
        <p:sp>
          <p:nvSpPr>
            <p:cNvPr id="77" name="Rounded Rectangle 76"/>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78" name="Picture 77"/>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79" name="Group 78"/>
          <p:cNvGrpSpPr>
            <a:grpSpLocks noChangeAspect="1"/>
          </p:cNvGrpSpPr>
          <p:nvPr/>
        </p:nvGrpSpPr>
        <p:grpSpPr>
          <a:xfrm>
            <a:off x="3155951" y="4200073"/>
            <a:ext cx="439516" cy="433832"/>
            <a:chOff x="1028701" y="3308350"/>
            <a:chExt cx="411724" cy="406400"/>
          </a:xfrm>
        </p:grpSpPr>
        <p:sp>
          <p:nvSpPr>
            <p:cNvPr id="80" name="Rounded Rectangle 79"/>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81" name="Picture 80"/>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grpSp>
        <p:nvGrpSpPr>
          <p:cNvPr id="43" name="Group 42"/>
          <p:cNvGrpSpPr>
            <a:grpSpLocks noChangeAspect="1"/>
          </p:cNvGrpSpPr>
          <p:nvPr/>
        </p:nvGrpSpPr>
        <p:grpSpPr>
          <a:xfrm>
            <a:off x="3441701" y="5012872"/>
            <a:ext cx="439516" cy="433832"/>
            <a:chOff x="1028701" y="3308350"/>
            <a:chExt cx="411724" cy="406400"/>
          </a:xfrm>
        </p:grpSpPr>
        <p:sp>
          <p:nvSpPr>
            <p:cNvPr id="44" name="Rounded Rectangle 43"/>
            <p:cNvSpPr/>
            <p:nvPr/>
          </p:nvSpPr>
          <p:spPr>
            <a:xfrm>
              <a:off x="1066288" y="3355975"/>
              <a:ext cx="336550" cy="311150"/>
            </a:xfrm>
            <a:prstGeom prst="round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46" name="Picture 45"/>
            <p:cNvPicPr>
              <a:picLocks noChangeAspect="1"/>
            </p:cNvPicPr>
            <p:nvPr/>
          </p:nvPicPr>
          <p:blipFill>
            <a:blip r:embed="rId9" cstate="screen">
              <a:extLst>
                <a:ext uri="{BEBA8EAE-BF5A-486C-A8C5-ECC9F3942E4B}">
                  <a14:imgProps xmlns:a14="http://schemas.microsoft.com/office/drawing/2010/main">
                    <a14:imgLayer r:embed="rId10">
                      <a14:imgEffect>
                        <a14:backgroundRemoval t="0" b="99127" l="0" r="99282"/>
                      </a14:imgEffect>
                    </a14:imgLayer>
                  </a14:imgProps>
                </a:ext>
                <a:ext uri="{28A0092B-C50C-407E-A947-70E740481C1C}">
                  <a14:useLocalDpi xmlns:a14="http://schemas.microsoft.com/office/drawing/2010/main"/>
                </a:ext>
              </a:extLst>
            </a:blip>
            <a:stretch>
              <a:fillRect/>
            </a:stretch>
          </p:blipFill>
          <p:spPr>
            <a:xfrm>
              <a:off x="1028701" y="3308350"/>
              <a:ext cx="411724" cy="406400"/>
            </a:xfrm>
            <a:prstGeom prst="rect">
              <a:avLst/>
            </a:prstGeom>
          </p:spPr>
        </p:pic>
      </p:grpSp>
    </p:spTree>
    <p:extLst>
      <p:ext uri="{BB962C8B-B14F-4D97-AF65-F5344CB8AC3E}">
        <p14:creationId xmlns:p14="http://schemas.microsoft.com/office/powerpoint/2010/main" val="3992688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childTnLst>
                          </p:cTn>
                        </p:par>
                        <p:par>
                          <p:cTn id="27" fill="hold">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Effect transition="in" filter="fade">
                                      <p:cBhvr>
                                        <p:cTn id="42" dur="500"/>
                                        <p:tgtEl>
                                          <p:spTgt spid="43"/>
                                        </p:tgtEl>
                                      </p:cBhvr>
                                    </p:animEffect>
                                  </p:childTnLst>
                                </p:cTn>
                              </p:par>
                              <p:par>
                                <p:cTn id="43" presetID="53" presetClass="entr" presetSubtype="16"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500" fill="hold"/>
                                        <p:tgtEl>
                                          <p:spTgt spid="76"/>
                                        </p:tgtEl>
                                        <p:attrNameLst>
                                          <p:attrName>ppt_w</p:attrName>
                                        </p:attrNameLst>
                                      </p:cBhvr>
                                      <p:tavLst>
                                        <p:tav tm="0">
                                          <p:val>
                                            <p:fltVal val="0"/>
                                          </p:val>
                                        </p:tav>
                                        <p:tav tm="100000">
                                          <p:val>
                                            <p:strVal val="#ppt_w"/>
                                          </p:val>
                                        </p:tav>
                                      </p:tavLst>
                                    </p:anim>
                                    <p:anim calcmode="lin" valueType="num">
                                      <p:cBhvr>
                                        <p:cTn id="46" dur="500" fill="hold"/>
                                        <p:tgtEl>
                                          <p:spTgt spid="76"/>
                                        </p:tgtEl>
                                        <p:attrNameLst>
                                          <p:attrName>ppt_h</p:attrName>
                                        </p:attrNameLst>
                                      </p:cBhvr>
                                      <p:tavLst>
                                        <p:tav tm="0">
                                          <p:val>
                                            <p:fltVal val="0"/>
                                          </p:val>
                                        </p:tav>
                                        <p:tav tm="100000">
                                          <p:val>
                                            <p:strVal val="#ppt_h"/>
                                          </p:val>
                                        </p:tav>
                                      </p:tavLst>
                                    </p:anim>
                                    <p:animEffect transition="in" filter="fade">
                                      <p:cBhvr>
                                        <p:cTn id="47" dur="500"/>
                                        <p:tgtEl>
                                          <p:spTgt spid="76"/>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 fill="hold"/>
                                        <p:tgtEl>
                                          <p:spTgt spid="72"/>
                                        </p:tgtEl>
                                        <p:attrNameLst>
                                          <p:attrName>ppt_w</p:attrName>
                                        </p:attrNameLst>
                                      </p:cBhvr>
                                      <p:tavLst>
                                        <p:tav tm="0">
                                          <p:val>
                                            <p:fltVal val="0"/>
                                          </p:val>
                                        </p:tav>
                                        <p:tav tm="100000">
                                          <p:val>
                                            <p:strVal val="#ppt_w"/>
                                          </p:val>
                                        </p:tav>
                                      </p:tavLst>
                                    </p:anim>
                                    <p:anim calcmode="lin" valueType="num">
                                      <p:cBhvr>
                                        <p:cTn id="52" dur="500" fill="hold"/>
                                        <p:tgtEl>
                                          <p:spTgt spid="72"/>
                                        </p:tgtEl>
                                        <p:attrNameLst>
                                          <p:attrName>ppt_h</p:attrName>
                                        </p:attrNameLst>
                                      </p:cBhvr>
                                      <p:tavLst>
                                        <p:tav tm="0">
                                          <p:val>
                                            <p:fltVal val="0"/>
                                          </p:val>
                                        </p:tav>
                                        <p:tav tm="100000">
                                          <p:val>
                                            <p:strVal val="#ppt_h"/>
                                          </p:val>
                                        </p:tav>
                                      </p:tavLst>
                                    </p:anim>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par>
                          <p:cTn id="61" fill="hold">
                            <p:stCondLst>
                              <p:cond delay="500"/>
                            </p:stCondLst>
                            <p:childTnLst>
                              <p:par>
                                <p:cTn id="62" presetID="21" presetClass="entr" presetSubtype="1"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heel(1)">
                                      <p:cBhvr>
                                        <p:cTn id="6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descr="Untitled-1 copy.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754069" y="1725060"/>
            <a:ext cx="1168416" cy="2142096"/>
          </a:xfrm>
          <a:prstGeom prst="rect">
            <a:avLst/>
          </a:prstGeom>
        </p:spPr>
      </p:pic>
      <p:sp>
        <p:nvSpPr>
          <p:cNvPr id="7" name="Title 6"/>
          <p:cNvSpPr>
            <a:spLocks noGrp="1"/>
          </p:cNvSpPr>
          <p:nvPr>
            <p:ph type="title"/>
          </p:nvPr>
        </p:nvSpPr>
        <p:spPr/>
        <p:txBody>
          <a:bodyPr/>
          <a:lstStyle/>
          <a:p>
            <a:r>
              <a:rPr lang="en-US" dirty="0">
                <a:solidFill>
                  <a:schemeClr val="accent1"/>
                </a:solidFill>
              </a:rPr>
              <a:t>Secure </a:t>
            </a:r>
            <a:r>
              <a:rPr lang="en-US" dirty="0" smtClean="0">
                <a:solidFill>
                  <a:schemeClr val="accent1"/>
                </a:solidFill>
              </a:rPr>
              <a:t>Platform | </a:t>
            </a:r>
            <a:r>
              <a:rPr lang="en-US" dirty="0" smtClean="0"/>
              <a:t>Defense Grade Security</a:t>
            </a:r>
            <a:endParaRPr lang="en-US" dirty="0"/>
          </a:p>
        </p:txBody>
      </p:sp>
      <p:sp>
        <p:nvSpPr>
          <p:cNvPr id="8" name="Text Placeholder 7"/>
          <p:cNvSpPr>
            <a:spLocks noGrp="1"/>
          </p:cNvSpPr>
          <p:nvPr>
            <p:ph type="body" idx="10"/>
          </p:nvPr>
        </p:nvSpPr>
        <p:spPr>
          <a:xfrm>
            <a:off x="410824" y="1170516"/>
            <a:ext cx="7927848" cy="526349"/>
          </a:xfrm>
        </p:spPr>
        <p:txBody>
          <a:bodyPr/>
          <a:lstStyle/>
          <a:p>
            <a:r>
              <a:rPr lang="en-US" altLang="ko-KR" sz="2000" b="1" spc="-70" dirty="0">
                <a:ln>
                  <a:solidFill>
                    <a:schemeClr val="accent1">
                      <a:alpha val="0"/>
                    </a:schemeClr>
                  </a:solidFill>
                </a:ln>
                <a:solidFill>
                  <a:schemeClr val="accent5"/>
                </a:solidFill>
                <a:latin typeface="Samsung InterFace" pitchFamily="34" charset="0"/>
              </a:rPr>
              <a:t>Approved by US DoD</a:t>
            </a:r>
            <a:r>
              <a:rPr lang="en-US" altLang="ko-KR" sz="2000" b="1" spc="-70" baseline="30000" dirty="0">
                <a:ln>
                  <a:solidFill>
                    <a:schemeClr val="accent1">
                      <a:alpha val="0"/>
                    </a:schemeClr>
                  </a:solidFill>
                </a:ln>
                <a:solidFill>
                  <a:schemeClr val="accent5"/>
                </a:solidFill>
                <a:latin typeface="Samsung InterFace" pitchFamily="34" charset="0"/>
              </a:rPr>
              <a:t>1</a:t>
            </a:r>
            <a:r>
              <a:rPr lang="en-US" altLang="ko-KR" sz="2000" b="1" spc="-70" dirty="0">
                <a:ln>
                  <a:solidFill>
                    <a:schemeClr val="accent1">
                      <a:alpha val="0"/>
                    </a:schemeClr>
                  </a:solidFill>
                </a:ln>
                <a:solidFill>
                  <a:schemeClr val="accent5"/>
                </a:solidFill>
                <a:latin typeface="Samsung InterFace" pitchFamily="34" charset="0"/>
              </a:rPr>
              <a:t> based on  </a:t>
            </a:r>
            <a:r>
              <a:rPr lang="en-US" altLang="ko-KR" sz="2000" b="1" spc="-70" dirty="0" smtClean="0">
                <a:ln>
                  <a:solidFill>
                    <a:schemeClr val="accent1">
                      <a:alpha val="0"/>
                    </a:schemeClr>
                  </a:solidFill>
                </a:ln>
                <a:solidFill>
                  <a:schemeClr val="accent5"/>
                </a:solidFill>
                <a:latin typeface="Samsung InterFace" pitchFamily="34" charset="0"/>
              </a:rPr>
              <a:t>STIG</a:t>
            </a:r>
            <a:r>
              <a:rPr lang="en-US" altLang="ko-KR" sz="2000" b="1" spc="-70" baseline="30000" dirty="0" smtClean="0">
                <a:ln>
                  <a:solidFill>
                    <a:schemeClr val="accent1">
                      <a:alpha val="0"/>
                    </a:schemeClr>
                  </a:solidFill>
                </a:ln>
                <a:solidFill>
                  <a:schemeClr val="accent5"/>
                </a:solidFill>
                <a:latin typeface="Samsung InterFace" pitchFamily="34" charset="0"/>
              </a:rPr>
              <a:t>2</a:t>
            </a:r>
            <a:endParaRPr lang="en-US" altLang="ko-KR" sz="2000" b="1" spc="-70" baseline="30000" dirty="0">
              <a:ln>
                <a:solidFill>
                  <a:schemeClr val="accent1">
                    <a:alpha val="0"/>
                  </a:schemeClr>
                </a:solidFill>
              </a:ln>
              <a:solidFill>
                <a:schemeClr val="accent5"/>
              </a:solidFill>
              <a:latin typeface="Samsung InterFace" pitchFamily="34" charset="0"/>
            </a:endParaRPr>
          </a:p>
        </p:txBody>
      </p:sp>
      <p:sp>
        <p:nvSpPr>
          <p:cNvPr id="24" name="직사각형 23"/>
          <p:cNvSpPr/>
          <p:nvPr/>
        </p:nvSpPr>
        <p:spPr>
          <a:xfrm>
            <a:off x="1555074" y="5278993"/>
            <a:ext cx="4464496" cy="584776"/>
          </a:xfrm>
          <a:prstGeom prst="rect">
            <a:avLst/>
          </a:prstGeom>
        </p:spPr>
        <p:txBody>
          <a:bodyPr wrap="square">
            <a:spAutoFit/>
          </a:bodyPr>
          <a:lstStyle/>
          <a:p>
            <a:pPr marL="228600" lvl="0" indent="-228600">
              <a:defRPr/>
            </a:pPr>
            <a:r>
              <a:rPr lang="en-US" altLang="zh-CN" sz="800" dirty="0" smtClean="0">
                <a:ln>
                  <a:solidFill>
                    <a:schemeClr val="accent1">
                      <a:alpha val="0"/>
                    </a:schemeClr>
                  </a:solidFill>
                </a:ln>
                <a:solidFill>
                  <a:schemeClr val="tx1">
                    <a:lumMod val="50000"/>
                    <a:lumOff val="50000"/>
                  </a:schemeClr>
                </a:solidFill>
                <a:latin typeface="Samsung InterFace" pitchFamily="34" charset="0"/>
              </a:rPr>
              <a:t>1)  DOD: Department of Defense </a:t>
            </a:r>
          </a:p>
          <a:p>
            <a:pPr marL="228600" lvl="0" indent="-228600">
              <a:defRPr/>
            </a:pPr>
            <a:r>
              <a:rPr lang="en-US" altLang="zh-CN" sz="800" dirty="0" smtClean="0">
                <a:ln>
                  <a:solidFill>
                    <a:schemeClr val="accent1">
                      <a:alpha val="0"/>
                    </a:schemeClr>
                  </a:solidFill>
                </a:ln>
                <a:solidFill>
                  <a:schemeClr val="tx1">
                    <a:lumMod val="50000"/>
                    <a:lumOff val="50000"/>
                  </a:schemeClr>
                </a:solidFill>
                <a:latin typeface="Samsung InterFace" pitchFamily="34" charset="0"/>
              </a:rPr>
              <a:t>2)  STIG: Security Technical Implementation Guide </a:t>
            </a:r>
          </a:p>
          <a:p>
            <a:pPr marL="228600" indent="-228600">
              <a:defRPr/>
            </a:pPr>
            <a:r>
              <a:rPr lang="en-US" altLang="zh-CN" sz="800" dirty="0" smtClean="0">
                <a:ln>
                  <a:solidFill>
                    <a:schemeClr val="accent1">
                      <a:alpha val="0"/>
                    </a:schemeClr>
                  </a:solidFill>
                </a:ln>
                <a:solidFill>
                  <a:schemeClr val="tx1">
                    <a:lumMod val="50000"/>
                    <a:lumOff val="50000"/>
                  </a:schemeClr>
                </a:solidFill>
                <a:latin typeface="Samsung InterFace" pitchFamily="34" charset="0"/>
              </a:rPr>
              <a:t>3)  FIPS: Federal Information Processing Standard</a:t>
            </a:r>
          </a:p>
          <a:p>
            <a:pPr marL="228600" indent="-228600">
              <a:defRPr/>
            </a:pPr>
            <a:r>
              <a:rPr lang="en-US" altLang="zh-CN" sz="800" dirty="0" smtClean="0">
                <a:ln>
                  <a:solidFill>
                    <a:schemeClr val="accent1">
                      <a:alpha val="0"/>
                    </a:schemeClr>
                  </a:solidFill>
                </a:ln>
                <a:solidFill>
                  <a:schemeClr val="tx1">
                    <a:lumMod val="50000"/>
                    <a:lumOff val="50000"/>
                  </a:schemeClr>
                </a:solidFill>
                <a:latin typeface="Samsung InterFace" pitchFamily="34" charset="0"/>
              </a:rPr>
              <a:t>4)  CAC: Common Access Card</a:t>
            </a:r>
          </a:p>
        </p:txBody>
      </p:sp>
      <p:pic>
        <p:nvPicPr>
          <p:cNvPr id="30" name="그림 29" descr="00.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81187" y="1988800"/>
            <a:ext cx="1577480" cy="2190555"/>
          </a:xfrm>
          <a:prstGeom prst="rect">
            <a:avLst/>
          </a:prstGeom>
          <a:noFill/>
          <a:ln>
            <a:noFill/>
          </a:ln>
        </p:spPr>
      </p:pic>
      <p:grpSp>
        <p:nvGrpSpPr>
          <p:cNvPr id="3" name="그룹 32"/>
          <p:cNvGrpSpPr/>
          <p:nvPr/>
        </p:nvGrpSpPr>
        <p:grpSpPr>
          <a:xfrm>
            <a:off x="1482048" y="2260585"/>
            <a:ext cx="4454586" cy="924996"/>
            <a:chOff x="957213" y="1695438"/>
            <a:chExt cx="4454586" cy="693747"/>
          </a:xfrm>
        </p:grpSpPr>
        <p:pic>
          <p:nvPicPr>
            <p:cNvPr id="31" name="그림 30" descr="00.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57213" y="1695438"/>
              <a:ext cx="4454586" cy="693747"/>
            </a:xfrm>
            <a:prstGeom prst="rect">
              <a:avLst/>
            </a:prstGeom>
            <a:noFill/>
            <a:ln>
              <a:noFill/>
            </a:ln>
          </p:spPr>
        </p:pic>
        <p:sp>
          <p:nvSpPr>
            <p:cNvPr id="32" name="TextBox 31"/>
            <p:cNvSpPr txBox="1"/>
            <p:nvPr/>
          </p:nvSpPr>
          <p:spPr bwMode="auto">
            <a:xfrm>
              <a:off x="1045479" y="1824624"/>
              <a:ext cx="4235228" cy="323165"/>
            </a:xfrm>
            <a:prstGeom prst="rect">
              <a:avLst/>
            </a:prstGeom>
            <a:noFill/>
          </p:spPr>
          <p:txBody>
            <a:bodyPr wrap="square">
              <a:spAutoFit/>
            </a:bodyPr>
            <a:lstStyle/>
            <a:p>
              <a:pPr algn="ctr">
                <a:defRPr/>
              </a:pPr>
              <a:r>
                <a:rPr lang="en-US" altLang="ko-KR" sz="2200" b="1"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FIPS</a:t>
              </a:r>
              <a:r>
                <a:rPr lang="en-US" altLang="ko-KR" sz="2200" b="1" baseline="30000"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3</a:t>
              </a:r>
              <a:r>
                <a:rPr lang="en-US" altLang="ko-KR" sz="2200" b="1"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 -Certified VPN</a:t>
              </a:r>
              <a:endParaRPr lang="en-US" altLang="ko-KR" sz="2200" b="1" dirty="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endParaRPr>
            </a:p>
          </p:txBody>
        </p:sp>
      </p:grpSp>
      <p:grpSp>
        <p:nvGrpSpPr>
          <p:cNvPr id="4" name="그룹 33"/>
          <p:cNvGrpSpPr/>
          <p:nvPr/>
        </p:nvGrpSpPr>
        <p:grpSpPr>
          <a:xfrm>
            <a:off x="1482049" y="3282948"/>
            <a:ext cx="4418073" cy="876312"/>
            <a:chOff x="957213" y="1655876"/>
            <a:chExt cx="4418073" cy="657234"/>
          </a:xfrm>
        </p:grpSpPr>
        <p:pic>
          <p:nvPicPr>
            <p:cNvPr id="35" name="그림 34" descr="00.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57213" y="1655876"/>
              <a:ext cx="4418073" cy="657234"/>
            </a:xfrm>
            <a:prstGeom prst="rect">
              <a:avLst/>
            </a:prstGeom>
            <a:noFill/>
            <a:ln>
              <a:noFill/>
            </a:ln>
          </p:spPr>
        </p:pic>
        <p:sp>
          <p:nvSpPr>
            <p:cNvPr id="36" name="TextBox 35"/>
            <p:cNvSpPr txBox="1"/>
            <p:nvPr/>
          </p:nvSpPr>
          <p:spPr bwMode="auto">
            <a:xfrm>
              <a:off x="1059132" y="1779068"/>
              <a:ext cx="4235228" cy="323165"/>
            </a:xfrm>
            <a:prstGeom prst="rect">
              <a:avLst/>
            </a:prstGeom>
            <a:noFill/>
          </p:spPr>
          <p:txBody>
            <a:bodyPr wrap="square">
              <a:spAutoFit/>
            </a:bodyPr>
            <a:lstStyle/>
            <a:p>
              <a:pPr algn="ctr">
                <a:defRPr/>
              </a:pPr>
              <a:r>
                <a:rPr lang="en-US" altLang="ko-KR" sz="2200" b="1"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IM(Integrity Management)</a:t>
              </a:r>
              <a:endParaRPr lang="en-US" altLang="ko-KR" sz="2200" b="1" dirty="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endParaRPr>
            </a:p>
          </p:txBody>
        </p:sp>
      </p:grpSp>
      <p:grpSp>
        <p:nvGrpSpPr>
          <p:cNvPr id="5" name="그룹 36"/>
          <p:cNvGrpSpPr/>
          <p:nvPr/>
        </p:nvGrpSpPr>
        <p:grpSpPr>
          <a:xfrm>
            <a:off x="1518562" y="4305313"/>
            <a:ext cx="4345047" cy="924996"/>
            <a:chOff x="993726" y="1616315"/>
            <a:chExt cx="4345047" cy="693747"/>
          </a:xfrm>
        </p:grpSpPr>
        <p:pic>
          <p:nvPicPr>
            <p:cNvPr id="38" name="그림 37" descr="00.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93726" y="1616315"/>
              <a:ext cx="4345047" cy="693747"/>
            </a:xfrm>
            <a:prstGeom prst="rect">
              <a:avLst/>
            </a:prstGeom>
            <a:noFill/>
            <a:ln>
              <a:noFill/>
            </a:ln>
          </p:spPr>
        </p:pic>
        <p:sp>
          <p:nvSpPr>
            <p:cNvPr id="39" name="TextBox 38"/>
            <p:cNvSpPr txBox="1"/>
            <p:nvPr/>
          </p:nvSpPr>
          <p:spPr bwMode="auto">
            <a:xfrm>
              <a:off x="1043892" y="1747127"/>
              <a:ext cx="4235228" cy="323165"/>
            </a:xfrm>
            <a:prstGeom prst="rect">
              <a:avLst/>
            </a:prstGeom>
            <a:noFill/>
          </p:spPr>
          <p:txBody>
            <a:bodyPr wrap="square">
              <a:spAutoFit/>
            </a:bodyPr>
            <a:lstStyle/>
            <a:p>
              <a:pPr algn="ctr">
                <a:defRPr/>
              </a:pPr>
              <a:r>
                <a:rPr lang="en-US" altLang="ko-KR" sz="2200" b="1"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CAC</a:t>
              </a:r>
              <a:r>
                <a:rPr lang="en-US" altLang="ko-KR" sz="2200" b="1" baseline="30000"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4</a:t>
              </a:r>
              <a:r>
                <a:rPr lang="en-US" altLang="ko-KR" sz="2200" b="1" dirty="0" smtClean="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rPr>
                <a:t> Support</a:t>
              </a:r>
              <a:endParaRPr lang="en-US" altLang="ko-KR" sz="2200" b="1" dirty="0">
                <a:ln>
                  <a:solidFill>
                    <a:schemeClr val="accent1">
                      <a:alpha val="0"/>
                    </a:schemeClr>
                  </a:solidFill>
                </a:ln>
                <a:solidFill>
                  <a:schemeClr val="bg1"/>
                </a:solidFill>
                <a:effectLst>
                  <a:outerShdw blurRad="50800" dist="38100" algn="l" rotWithShape="0">
                    <a:prstClr val="black">
                      <a:alpha val="40000"/>
                    </a:prstClr>
                  </a:outerShdw>
                </a:effectLst>
                <a:latin typeface="Samsung InterFace" pitchFamily="34" charset="0"/>
              </a:endParaRPr>
            </a:p>
          </p:txBody>
        </p:sp>
      </p:grpSp>
    </p:spTree>
    <p:extLst>
      <p:ext uri="{BB962C8B-B14F-4D97-AF65-F5344CB8AC3E}">
        <p14:creationId xmlns:p14="http://schemas.microsoft.com/office/powerpoint/2010/main" val="1371766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5" presetClass="path" presetSubtype="0" accel="50000" decel="50000" fill="hold" nodeType="withEffect">
                                  <p:stCondLst>
                                    <p:cond delay="400"/>
                                  </p:stCondLst>
                                  <p:childTnLst>
                                    <p:animMotion origin="layout" path="M 4.16667E-6 1.14744E-6 L -0.04254 1.14744E-6 " pathEditMode="relative" rAng="0" ptsTypes="AA">
                                      <p:cBhvr>
                                        <p:cTn id="9" dur="500" spd="-100000" fill="hold"/>
                                        <p:tgtEl>
                                          <p:spTgt spid="3"/>
                                        </p:tgtEl>
                                        <p:attrNameLst>
                                          <p:attrName>ppt_x</p:attrName>
                                          <p:attrName>ppt_y</p:attrName>
                                        </p:attrNameLst>
                                      </p:cBhvr>
                                      <p:rCtr x="-21" y="0"/>
                                    </p:animMotion>
                                  </p:childTnLst>
                                </p:cTn>
                              </p:par>
                              <p:par>
                                <p:cTn id="10" presetID="10" presetClass="entr" presetSubtype="0" fill="hold" nodeType="withEffect">
                                  <p:stCondLst>
                                    <p:cond delay="6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5" presetClass="path" presetSubtype="0" accel="50000" decel="50000" fill="hold" nodeType="withEffect">
                                  <p:stCondLst>
                                    <p:cond delay="600"/>
                                  </p:stCondLst>
                                  <p:childTnLst>
                                    <p:animMotion origin="layout" path="M 4.16667E-6 -2.2517E-6 L -0.04636 -2.2517E-6 " pathEditMode="relative" rAng="0" ptsTypes="AA">
                                      <p:cBhvr>
                                        <p:cTn id="14" dur="500" spd="-100000" fill="hold"/>
                                        <p:tgtEl>
                                          <p:spTgt spid="4"/>
                                        </p:tgtEl>
                                        <p:attrNameLst>
                                          <p:attrName>ppt_x</p:attrName>
                                          <p:attrName>ppt_y</p:attrName>
                                        </p:attrNameLst>
                                      </p:cBhvr>
                                      <p:rCtr x="-23" y="0"/>
                                    </p:animMotion>
                                  </p:childTnLst>
                                </p:cTn>
                              </p:par>
                              <p:par>
                                <p:cTn id="15" presetID="10" presetClass="entr" presetSubtype="0" fill="hold" nodeType="withEffect">
                                  <p:stCondLst>
                                    <p:cond delay="8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5" presetClass="path" presetSubtype="0" accel="50000" decel="50000" fill="hold" nodeType="withEffect">
                                  <p:stCondLst>
                                    <p:cond delay="800"/>
                                  </p:stCondLst>
                                  <p:childTnLst>
                                    <p:animMotion origin="layout" path="M 4.16667E-6 4.34917E-6 L -0.05035 4.34917E-6 " pathEditMode="relative" rAng="0" ptsTypes="AA">
                                      <p:cBhvr>
                                        <p:cTn id="19" dur="500" spd="-100000" fill="hold"/>
                                        <p:tgtEl>
                                          <p:spTgt spid="5"/>
                                        </p:tgtEl>
                                        <p:attrNameLst>
                                          <p:attrName>ppt_x</p:attrName>
                                          <p:attrName>ppt_y</p:attrName>
                                        </p:attrNameLst>
                                      </p:cBhvr>
                                      <p:rCtr x="-25" y="0"/>
                                    </p:animMotion>
                                  </p:childTnLst>
                                </p:cTn>
                              </p:par>
                            </p:childTnLst>
                          </p:cTn>
                        </p:par>
                        <p:par>
                          <p:cTn id="20" fill="hold">
                            <p:stCondLst>
                              <p:cond delay="13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18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63" presetClass="path" presetSubtype="0" accel="50000" decel="50000" fill="hold" nodeType="withEffect">
                                  <p:stCondLst>
                                    <p:cond delay="0"/>
                                  </p:stCondLst>
                                  <p:childTnLst>
                                    <p:animMotion origin="layout" path="M 2.22222E-6 -3.52869E-6 L 0.04618 -3.52869E-6 " pathEditMode="relative" rAng="0" ptsTypes="AA">
                                      <p:cBhvr>
                                        <p:cTn id="32" dur="500" spd="-100000" fill="hold"/>
                                        <p:tgtEl>
                                          <p:spTgt spid="30"/>
                                        </p:tgtEl>
                                        <p:attrNameLst>
                                          <p:attrName>ppt_x</p:attrName>
                                          <p:attrName>ppt_y</p:attrName>
                                        </p:attrNameLst>
                                      </p:cBhvr>
                                      <p:rCtr x="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A5B"/>
                </a:solidFill>
              </a:rPr>
              <a:t>Samsung KNOX |</a:t>
            </a:r>
            <a:r>
              <a:rPr lang="en-US" dirty="0"/>
              <a:t> </a:t>
            </a:r>
            <a:r>
              <a:rPr lang="en-US" dirty="0" smtClean="0"/>
              <a:t>Secure Android Platform </a:t>
            </a:r>
            <a:r>
              <a:rPr lang="en-US" dirty="0"/>
              <a:t>&amp; Best in Class Device Manageability</a:t>
            </a:r>
          </a:p>
        </p:txBody>
      </p:sp>
      <p:grpSp>
        <p:nvGrpSpPr>
          <p:cNvPr id="3" name="Group 2"/>
          <p:cNvGrpSpPr>
            <a:grpSpLocks noChangeAspect="1"/>
          </p:cNvGrpSpPr>
          <p:nvPr/>
        </p:nvGrpSpPr>
        <p:grpSpPr>
          <a:xfrm>
            <a:off x="3123842" y="1989109"/>
            <a:ext cx="1981200" cy="3294091"/>
            <a:chOff x="3251200" y="1952121"/>
            <a:chExt cx="1981200" cy="3294091"/>
          </a:xfrm>
        </p:grpSpPr>
        <p:pic>
          <p:nvPicPr>
            <p:cNvPr id="4" name="그림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51200" y="1952121"/>
              <a:ext cx="1981200" cy="3294091"/>
            </a:xfrm>
            <a:prstGeom prst="rect">
              <a:avLst/>
            </a:prstGeom>
            <a:noFill/>
            <a:ln w="9525">
              <a:noFill/>
              <a:miter lim="800000"/>
              <a:headEnd/>
              <a:tailEnd/>
            </a:ln>
          </p:spPr>
        </p:pic>
        <p:pic>
          <p:nvPicPr>
            <p:cNvPr id="5"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692634" y="2604235"/>
              <a:ext cx="1098333" cy="1203618"/>
            </a:xfrm>
            <a:prstGeom prst="rect">
              <a:avLst/>
            </a:prstGeom>
            <a:noFill/>
            <a:ln w="9525">
              <a:noFill/>
              <a:miter lim="800000"/>
              <a:headEnd/>
              <a:tailEnd/>
            </a:ln>
          </p:spPr>
        </p:pic>
      </p:grpSp>
      <p:sp>
        <p:nvSpPr>
          <p:cNvPr id="6" name="Title 8"/>
          <p:cNvSpPr txBox="1">
            <a:spLocks/>
          </p:cNvSpPr>
          <p:nvPr/>
        </p:nvSpPr>
        <p:spPr>
          <a:xfrm>
            <a:off x="423886" y="76200"/>
            <a:ext cx="7927848" cy="1066800"/>
          </a:xfrm>
          <a:prstGeom prst="rect">
            <a:avLst/>
          </a:prstGeom>
        </p:spPr>
        <p:txBody>
          <a:bodyPr tIns="0" bIns="0" anchor="b">
            <a:normAutofit/>
          </a:bodyPr>
          <a:lstStyle>
            <a:lvl1pPr algn="l" rtl="0" eaLnBrk="0" fontAlgn="base" hangingPunct="0">
              <a:spcBef>
                <a:spcPct val="0"/>
              </a:spcBef>
              <a:spcAft>
                <a:spcPct val="0"/>
              </a:spcAft>
              <a:defRPr lang="en-US" sz="2800" b="1" kern="1200">
                <a:solidFill>
                  <a:schemeClr val="accent3"/>
                </a:solidFill>
                <a:latin typeface="Samsung InterFace"/>
                <a:ea typeface="ＭＳ Ｐゴシック" charset="-128"/>
                <a:cs typeface="Samsung InterFace"/>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endParaRPr lang="en-US" dirty="0"/>
          </a:p>
        </p:txBody>
      </p:sp>
      <p:sp>
        <p:nvSpPr>
          <p:cNvPr id="15" name="Rectangle 14"/>
          <p:cNvSpPr/>
          <p:nvPr/>
        </p:nvSpPr>
        <p:spPr>
          <a:xfrm>
            <a:off x="694745" y="5323302"/>
            <a:ext cx="1816100" cy="584776"/>
          </a:xfrm>
          <a:prstGeom prst="rect">
            <a:avLst/>
          </a:prstGeom>
        </p:spPr>
        <p:txBody>
          <a:bodyPr wrap="square">
            <a:spAutoFit/>
          </a:bodyPr>
          <a:lstStyle/>
          <a:p>
            <a:pPr algn="ctr"/>
            <a:r>
              <a:rPr lang="en-US" sz="1600" b="1" dirty="0">
                <a:solidFill>
                  <a:schemeClr val="accent6"/>
                </a:solidFill>
                <a:latin typeface="Samsung InterFace"/>
                <a:cs typeface="Samsung InterFace"/>
              </a:rPr>
              <a:t>Secure </a:t>
            </a:r>
            <a:r>
              <a:rPr lang="en-US" sz="1600" b="1" dirty="0" smtClean="0">
                <a:solidFill>
                  <a:schemeClr val="accent6"/>
                </a:solidFill>
                <a:latin typeface="Samsung InterFace"/>
                <a:cs typeface="Samsung InterFace"/>
              </a:rPr>
              <a:t>Android Mobile Platform</a:t>
            </a:r>
            <a:endParaRPr lang="en-US" sz="1600" b="1" dirty="0">
              <a:solidFill>
                <a:schemeClr val="accent6"/>
              </a:solidFill>
              <a:latin typeface="Samsung InterFace"/>
              <a:cs typeface="Samsung InterFace"/>
            </a:endParaRPr>
          </a:p>
        </p:txBody>
      </p:sp>
      <p:sp>
        <p:nvSpPr>
          <p:cNvPr id="16" name="Rectangle 15"/>
          <p:cNvSpPr/>
          <p:nvPr/>
        </p:nvSpPr>
        <p:spPr>
          <a:xfrm>
            <a:off x="3114005" y="5323302"/>
            <a:ext cx="2000875" cy="584776"/>
          </a:xfrm>
          <a:prstGeom prst="rect">
            <a:avLst/>
          </a:prstGeom>
        </p:spPr>
        <p:txBody>
          <a:bodyPr wrap="square">
            <a:spAutoFit/>
          </a:bodyPr>
          <a:lstStyle/>
          <a:p>
            <a:pPr algn="ctr"/>
            <a:r>
              <a:rPr lang="en-US" sz="1600" b="1" dirty="0">
                <a:solidFill>
                  <a:schemeClr val="accent6"/>
                </a:solidFill>
                <a:latin typeface="Samsung InterFace"/>
                <a:cs typeface="Samsung InterFace"/>
              </a:rPr>
              <a:t>Protected Apps &amp; Information</a:t>
            </a:r>
          </a:p>
        </p:txBody>
      </p:sp>
      <p:sp>
        <p:nvSpPr>
          <p:cNvPr id="18" name="Rectangle 17"/>
          <p:cNvSpPr/>
          <p:nvPr/>
        </p:nvSpPr>
        <p:spPr>
          <a:xfrm>
            <a:off x="5974330" y="5323302"/>
            <a:ext cx="1830199" cy="584776"/>
          </a:xfrm>
          <a:prstGeom prst="rect">
            <a:avLst/>
          </a:prstGeom>
        </p:spPr>
        <p:txBody>
          <a:bodyPr wrap="square">
            <a:spAutoFit/>
          </a:bodyPr>
          <a:lstStyle/>
          <a:p>
            <a:pPr algn="ctr"/>
            <a:r>
              <a:rPr lang="en-US" sz="1600" b="1" dirty="0">
                <a:solidFill>
                  <a:schemeClr val="accent6"/>
                </a:solidFill>
                <a:latin typeface="Samsung InterFace"/>
                <a:cs typeface="Samsung InterFace"/>
              </a:rPr>
              <a:t>Powerful Control of Devices</a:t>
            </a:r>
          </a:p>
        </p:txBody>
      </p:sp>
      <p:grpSp>
        <p:nvGrpSpPr>
          <p:cNvPr id="9" name="Group 8"/>
          <p:cNvGrpSpPr>
            <a:grpSpLocks noChangeAspect="1"/>
          </p:cNvGrpSpPr>
          <p:nvPr/>
        </p:nvGrpSpPr>
        <p:grpSpPr>
          <a:xfrm>
            <a:off x="725173" y="1892300"/>
            <a:ext cx="1755244" cy="3390900"/>
            <a:chOff x="2148485" y="1847850"/>
            <a:chExt cx="2231856" cy="4311650"/>
          </a:xfrm>
        </p:grpSpPr>
        <p:pic>
          <p:nvPicPr>
            <p:cNvPr id="42" name="Picture 41" descr="white s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48485" y="1847850"/>
              <a:ext cx="2231856" cy="4311650"/>
            </a:xfrm>
            <a:prstGeom prst="rect">
              <a:avLst/>
            </a:prstGeom>
          </p:spPr>
        </p:pic>
        <p:sp>
          <p:nvSpPr>
            <p:cNvPr id="43" name="Rectangle 42"/>
            <p:cNvSpPr/>
            <p:nvPr/>
          </p:nvSpPr>
          <p:spPr>
            <a:xfrm>
              <a:off x="22784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44" name="Rectangle 43"/>
            <p:cNvSpPr>
              <a:spLocks noChangeAspect="1"/>
            </p:cNvSpPr>
            <p:nvPr/>
          </p:nvSpPr>
          <p:spPr>
            <a:xfrm>
              <a:off x="2323598" y="3073400"/>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Container</a:t>
              </a:r>
            </a:p>
          </p:txBody>
        </p:sp>
        <p:sp>
          <p:nvSpPr>
            <p:cNvPr id="45" name="Rectangle 44"/>
            <p:cNvSpPr>
              <a:spLocks noChangeAspect="1"/>
            </p:cNvSpPr>
            <p:nvPr/>
          </p:nvSpPr>
          <p:spPr>
            <a:xfrm>
              <a:off x="2323598" y="3956503"/>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Security Enhancements for Android</a:t>
              </a:r>
            </a:p>
          </p:txBody>
        </p:sp>
        <p:sp>
          <p:nvSpPr>
            <p:cNvPr id="46" name="Rectangle 45"/>
            <p:cNvSpPr>
              <a:spLocks noChangeAspect="1"/>
            </p:cNvSpPr>
            <p:nvPr/>
          </p:nvSpPr>
          <p:spPr>
            <a:xfrm>
              <a:off x="2323598" y="4407919"/>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err="1" smtClean="0">
                  <a:latin typeface="Samsung InterFace"/>
                  <a:cs typeface="Samsung InterFace"/>
                </a:rPr>
                <a:t>TrustZone</a:t>
              </a:r>
              <a:r>
                <a:rPr lang="en-US" sz="900" dirty="0" smtClean="0">
                  <a:latin typeface="Samsung InterFace"/>
                  <a:cs typeface="Samsung InterFace"/>
                </a:rPr>
                <a:t> Integrity Management Architecture</a:t>
              </a:r>
            </a:p>
          </p:txBody>
        </p:sp>
        <p:sp>
          <p:nvSpPr>
            <p:cNvPr id="47" name="Rectangle 46"/>
            <p:cNvSpPr>
              <a:spLocks noChangeAspect="1"/>
            </p:cNvSpPr>
            <p:nvPr/>
          </p:nvSpPr>
          <p:spPr>
            <a:xfrm>
              <a:off x="2323598" y="4853212"/>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Secure Boot/Trusted Boot</a:t>
              </a:r>
            </a:p>
          </p:txBody>
        </p:sp>
        <p:sp>
          <p:nvSpPr>
            <p:cNvPr id="48" name="Rectangle 47"/>
            <p:cNvSpPr>
              <a:spLocks noChangeAspect="1"/>
            </p:cNvSpPr>
            <p:nvPr/>
          </p:nvSpPr>
          <p:spPr>
            <a:xfrm>
              <a:off x="2323598" y="5297965"/>
              <a:ext cx="1881631" cy="395915"/>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ARM </a:t>
              </a:r>
              <a:r>
                <a:rPr lang="en-US" sz="900" dirty="0" err="1" smtClean="0">
                  <a:latin typeface="Samsung InterFace"/>
                  <a:cs typeface="Samsung InterFace"/>
                </a:rPr>
                <a:t>TrustZone</a:t>
              </a:r>
              <a:r>
                <a:rPr lang="en-US" sz="900" dirty="0" smtClean="0">
                  <a:latin typeface="Samsung InterFace"/>
                  <a:cs typeface="Samsung InterFace"/>
                </a:rPr>
                <a:t> Hardware   </a:t>
              </a:r>
            </a:p>
          </p:txBody>
        </p:sp>
        <p:grpSp>
          <p:nvGrpSpPr>
            <p:cNvPr id="49" name="Group 48"/>
            <p:cNvGrpSpPr/>
            <p:nvPr/>
          </p:nvGrpSpPr>
          <p:grpSpPr>
            <a:xfrm>
              <a:off x="2400282" y="2315992"/>
              <a:ext cx="1728263" cy="686287"/>
              <a:chOff x="5047187" y="2310912"/>
              <a:chExt cx="1728263" cy="686287"/>
            </a:xfrm>
          </p:grpSpPr>
          <p:pic>
            <p:nvPicPr>
              <p:cNvPr id="50"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51" name="Picture 50" descr="Samsung_KNOX_Logo_Ver_WH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sp>
          <p:nvSpPr>
            <p:cNvPr id="52" name="Rectangle 51"/>
            <p:cNvSpPr>
              <a:spLocks noChangeAspect="1"/>
            </p:cNvSpPr>
            <p:nvPr/>
          </p:nvSpPr>
          <p:spPr>
            <a:xfrm>
              <a:off x="2323598" y="3518806"/>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Framework</a:t>
              </a:r>
            </a:p>
          </p:txBody>
        </p:sp>
      </p:grpSp>
      <p:sp>
        <p:nvSpPr>
          <p:cNvPr id="55" name="Rectangle 54"/>
          <p:cNvSpPr>
            <a:spLocks/>
          </p:cNvSpPr>
          <p:nvPr/>
        </p:nvSpPr>
        <p:spPr>
          <a:xfrm>
            <a:off x="5739721" y="1959773"/>
            <a:ext cx="2286933" cy="29600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n w="6350" cmpd="sng">
                  <a:solidFill>
                    <a:schemeClr val="tx1"/>
                  </a:solidFill>
                </a:ln>
                <a:latin typeface="Samsung InterFace"/>
                <a:cs typeface="Samsung InterFace"/>
              </a:rPr>
              <a:t>MDM Policies</a:t>
            </a:r>
          </a:p>
        </p:txBody>
      </p:sp>
      <p:pic>
        <p:nvPicPr>
          <p:cNvPr id="54" name="Picture 53" descr="MDM_Community.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89933" y="2400536"/>
            <a:ext cx="2185830" cy="2430091"/>
          </a:xfrm>
          <a:prstGeom prst="rect">
            <a:avLst/>
          </a:prstGeom>
        </p:spPr>
      </p:pic>
      <p:sp>
        <p:nvSpPr>
          <p:cNvPr id="56" name="Rectangle 55"/>
          <p:cNvSpPr/>
          <p:nvPr/>
        </p:nvSpPr>
        <p:spPr>
          <a:xfrm>
            <a:off x="6068835" y="4796376"/>
            <a:ext cx="1628026" cy="2960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6"/>
                </a:solidFill>
                <a:latin typeface="Samsung InterFace"/>
                <a:cs typeface="Samsung InterFace"/>
              </a:rPr>
              <a:t>Over 500 MDM Policies</a:t>
            </a:r>
          </a:p>
        </p:txBody>
      </p:sp>
      <p:sp>
        <p:nvSpPr>
          <p:cNvPr id="10" name="Rectangle 9"/>
          <p:cNvSpPr/>
          <p:nvPr/>
        </p:nvSpPr>
        <p:spPr>
          <a:xfrm>
            <a:off x="5740079" y="1955800"/>
            <a:ext cx="2285538" cy="3263392"/>
          </a:xfrm>
          <a:prstGeom prst="rect">
            <a:avLst/>
          </a:prstGeom>
          <a:noFill/>
          <a:ln w="63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ln w="6350" cmpd="sng">
                <a:solidFill>
                  <a:schemeClr val="tx1"/>
                </a:solidFill>
              </a:ln>
            </a:endParaRPr>
          </a:p>
        </p:txBody>
      </p:sp>
      <p:sp>
        <p:nvSpPr>
          <p:cNvPr id="7" name="Rectangle 6"/>
          <p:cNvSpPr/>
          <p:nvPr/>
        </p:nvSpPr>
        <p:spPr>
          <a:xfrm>
            <a:off x="483795" y="1647597"/>
            <a:ext cx="2260926" cy="4536770"/>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28" name="Rectangle 27"/>
          <p:cNvSpPr/>
          <p:nvPr/>
        </p:nvSpPr>
        <p:spPr>
          <a:xfrm>
            <a:off x="5555343" y="1852992"/>
            <a:ext cx="2540000" cy="4021666"/>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Tree>
    <p:extLst>
      <p:ext uri="{BB962C8B-B14F-4D97-AF65-F5344CB8AC3E}">
        <p14:creationId xmlns:p14="http://schemas.microsoft.com/office/powerpoint/2010/main" val="2614508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1"/>
                </a:solidFill>
              </a:rPr>
              <a:t>Protected Data &amp; Apps |  </a:t>
            </a:r>
            <a:r>
              <a:rPr lang="en-US" dirty="0" smtClean="0"/>
              <a:t>Safe &amp; Secure Container for Enterprise Apps &amp; Data</a:t>
            </a:r>
            <a:endParaRPr lang="en-US" dirty="0"/>
          </a:p>
        </p:txBody>
      </p:sp>
      <p:sp>
        <p:nvSpPr>
          <p:cNvPr id="59" name="TextBox 58"/>
          <p:cNvSpPr txBox="1"/>
          <p:nvPr/>
        </p:nvSpPr>
        <p:spPr>
          <a:xfrm>
            <a:off x="101600" y="3462419"/>
            <a:ext cx="1575700" cy="954107"/>
          </a:xfrm>
          <a:prstGeom prst="rect">
            <a:avLst/>
          </a:prstGeom>
          <a:noFill/>
        </p:spPr>
        <p:txBody>
          <a:bodyPr wrap="square" rtlCol="0">
            <a:spAutoFit/>
          </a:bodyPr>
          <a:lstStyle/>
          <a:p>
            <a:pPr algn="r"/>
            <a:r>
              <a:rPr lang="en-US" sz="1400" b="1" dirty="0" smtClean="0">
                <a:solidFill>
                  <a:schemeClr val="accent6"/>
                </a:solidFill>
                <a:latin typeface="Samsung InterFace"/>
                <a:cs typeface="Samsung InterFace"/>
              </a:rPr>
              <a:t>Separate container keeps enterprise data &amp; apps safe</a:t>
            </a:r>
            <a:endParaRPr lang="en-US" sz="1400" b="1" dirty="0">
              <a:solidFill>
                <a:schemeClr val="accent6"/>
              </a:solidFill>
              <a:latin typeface="Samsung InterFace"/>
              <a:cs typeface="Samsung InterFace"/>
            </a:endParaRPr>
          </a:p>
        </p:txBody>
      </p:sp>
      <p:sp>
        <p:nvSpPr>
          <p:cNvPr id="31" name="Rectangle 30"/>
          <p:cNvSpPr/>
          <p:nvPr/>
        </p:nvSpPr>
        <p:spPr>
          <a:xfrm>
            <a:off x="5117592" y="1684294"/>
            <a:ext cx="1517599"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Personal</a:t>
            </a:r>
          </a:p>
        </p:txBody>
      </p:sp>
      <p:sp>
        <p:nvSpPr>
          <p:cNvPr id="32" name="Rectangle 31"/>
          <p:cNvSpPr/>
          <p:nvPr/>
        </p:nvSpPr>
        <p:spPr>
          <a:xfrm>
            <a:off x="2372342" y="1684294"/>
            <a:ext cx="1389414"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Enterprise</a:t>
            </a:r>
          </a:p>
        </p:txBody>
      </p:sp>
      <p:pic>
        <p:nvPicPr>
          <p:cNvPr id="33" name="Picture 32" descr="shutterstock_93107710_male texting.jpg"/>
          <p:cNvPicPr>
            <a:picLocks noChangeAspect="1"/>
          </p:cNvPicPr>
          <p:nvPr/>
        </p:nvPicPr>
        <p:blipFill>
          <a:blip r:embed="rId3"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7327900" y="3296500"/>
            <a:ext cx="1828800" cy="3567850"/>
          </a:xfrm>
          <a:prstGeom prst="rect">
            <a:avLst/>
          </a:prstGeom>
        </p:spPr>
      </p:pic>
      <p:pic>
        <p:nvPicPr>
          <p:cNvPr id="13" name="Picture 12" descr="Screenshot_2013-12-04-16-38-5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596" y="2156882"/>
            <a:ext cx="2001441" cy="3558117"/>
          </a:xfrm>
          <a:prstGeom prst="rect">
            <a:avLst/>
          </a:prstGeom>
        </p:spPr>
      </p:pic>
      <p:sp>
        <p:nvSpPr>
          <p:cNvPr id="15" name="Rectangle 14"/>
          <p:cNvSpPr/>
          <p:nvPr/>
        </p:nvSpPr>
        <p:spPr>
          <a:xfrm>
            <a:off x="1933574" y="2114550"/>
            <a:ext cx="2354708" cy="4144552"/>
          </a:xfrm>
          <a:prstGeom prst="rect">
            <a:avLst/>
          </a:prstGeom>
          <a:noFill/>
          <a:ln w="38100" cmpd="sng">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16" name="Picture 15" descr="KNOX_HOME_TEMPLATE_2lin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2234" y="2226733"/>
            <a:ext cx="1957388" cy="3479800"/>
          </a:xfrm>
          <a:prstGeom prst="rect">
            <a:avLst/>
          </a:prstGeom>
        </p:spPr>
      </p:pic>
      <p:grpSp>
        <p:nvGrpSpPr>
          <p:cNvPr id="17" name="Group 16"/>
          <p:cNvGrpSpPr/>
          <p:nvPr/>
        </p:nvGrpSpPr>
        <p:grpSpPr>
          <a:xfrm>
            <a:off x="2774979" y="5434776"/>
            <a:ext cx="671898" cy="756476"/>
            <a:chOff x="1525405" y="5000860"/>
            <a:chExt cx="522514" cy="537056"/>
          </a:xfrm>
        </p:grpSpPr>
        <p:sp>
          <p:nvSpPr>
            <p:cNvPr id="18" name="Rectangle 17"/>
            <p:cNvSpPr/>
            <p:nvPr/>
          </p:nvSpPr>
          <p:spPr>
            <a:xfrm>
              <a:off x="1525405" y="5008131"/>
              <a:ext cx="522514" cy="522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541623" y="5000860"/>
              <a:ext cx="490078" cy="537056"/>
            </a:xfrm>
            <a:prstGeom prst="rect">
              <a:avLst/>
            </a:prstGeom>
            <a:noFill/>
            <a:ln w="9525">
              <a:noFill/>
              <a:miter lim="800000"/>
              <a:headEnd/>
              <a:tailEnd/>
            </a:ln>
          </p:spPr>
        </p:pic>
      </p:grpSp>
    </p:spTree>
    <p:extLst>
      <p:ext uri="{BB962C8B-B14F-4D97-AF65-F5344CB8AC3E}">
        <p14:creationId xmlns:p14="http://schemas.microsoft.com/office/powerpoint/2010/main" val="4289352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323666" y="4470397"/>
            <a:ext cx="1143000" cy="1075267"/>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28" name="Picture 27" descr="Clou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8282" y="1950795"/>
            <a:ext cx="1999671" cy="1239795"/>
          </a:xfrm>
          <a:prstGeom prst="rect">
            <a:avLst/>
          </a:prstGeom>
        </p:spPr>
      </p:pic>
      <p:sp>
        <p:nvSpPr>
          <p:cNvPr id="11" name="Rectangle 10"/>
          <p:cNvSpPr/>
          <p:nvPr/>
        </p:nvSpPr>
        <p:spPr>
          <a:xfrm>
            <a:off x="7323666" y="2218267"/>
            <a:ext cx="1143000" cy="1075267"/>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2" name="Title 1"/>
          <p:cNvSpPr>
            <a:spLocks noGrp="1"/>
          </p:cNvSpPr>
          <p:nvPr>
            <p:ph type="title"/>
          </p:nvPr>
        </p:nvSpPr>
        <p:spPr/>
        <p:txBody>
          <a:bodyPr/>
          <a:lstStyle/>
          <a:p>
            <a:r>
              <a:rPr lang="en-US" dirty="0" smtClean="0">
                <a:solidFill>
                  <a:schemeClr val="accent1"/>
                </a:solidFill>
              </a:rPr>
              <a:t>Protected Data </a:t>
            </a:r>
            <a:r>
              <a:rPr lang="en-US" dirty="0">
                <a:solidFill>
                  <a:schemeClr val="accent1"/>
                </a:solidFill>
              </a:rPr>
              <a:t>&amp; </a:t>
            </a:r>
            <a:r>
              <a:rPr lang="en-US" dirty="0" smtClean="0">
                <a:solidFill>
                  <a:schemeClr val="accent1"/>
                </a:solidFill>
              </a:rPr>
              <a:t>Apps </a:t>
            </a:r>
            <a:r>
              <a:rPr lang="en-US" dirty="0">
                <a:solidFill>
                  <a:schemeClr val="accent1"/>
                </a:solidFill>
              </a:rPr>
              <a:t>|</a:t>
            </a:r>
            <a:r>
              <a:rPr lang="en-US" dirty="0" smtClean="0"/>
              <a:t> </a:t>
            </a:r>
            <a:r>
              <a:rPr lang="en-US" dirty="0" smtClean="0">
                <a:solidFill>
                  <a:srgbClr val="1674C1"/>
                </a:solidFill>
              </a:rPr>
              <a:t>Per App VPN Tunnel</a:t>
            </a:r>
            <a:endParaRPr lang="en-US" dirty="0"/>
          </a:p>
        </p:txBody>
      </p:sp>
      <p:pic>
        <p:nvPicPr>
          <p:cNvPr id="3" name="Picture 2" descr="VPN_Arro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1188" y="2550775"/>
            <a:ext cx="4013859" cy="407269"/>
          </a:xfrm>
          <a:prstGeom prst="rect">
            <a:avLst/>
          </a:prstGeom>
        </p:spPr>
      </p:pic>
      <p:grpSp>
        <p:nvGrpSpPr>
          <p:cNvPr id="4" name="Group 67"/>
          <p:cNvGrpSpPr/>
          <p:nvPr/>
        </p:nvGrpSpPr>
        <p:grpSpPr>
          <a:xfrm>
            <a:off x="1509489" y="1725432"/>
            <a:ext cx="1246062" cy="2057954"/>
            <a:chOff x="651470" y="2299098"/>
            <a:chExt cx="1886628" cy="3115890"/>
          </a:xfrm>
        </p:grpSpPr>
        <p:pic>
          <p:nvPicPr>
            <p:cNvPr id="5" name="그림 10"/>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470" y="2299098"/>
              <a:ext cx="1886628" cy="3115890"/>
            </a:xfrm>
            <a:prstGeom prst="rect">
              <a:avLst/>
            </a:prstGeom>
            <a:noFill/>
            <a:ln w="9525">
              <a:noFill/>
              <a:miter lim="800000"/>
              <a:headEnd/>
              <a:tailEnd/>
            </a:ln>
          </p:spPr>
        </p:pic>
        <p:pic>
          <p:nvPicPr>
            <p:cNvPr id="6" name="그림 22"/>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19240" y="3081187"/>
              <a:ext cx="784652" cy="859868"/>
            </a:xfrm>
            <a:prstGeom prst="rect">
              <a:avLst/>
            </a:prstGeom>
            <a:noFill/>
            <a:ln w="9525">
              <a:noFill/>
              <a:miter lim="800000"/>
              <a:headEnd/>
              <a:tailEnd/>
            </a:ln>
          </p:spPr>
        </p:pic>
      </p:grpSp>
      <p:sp>
        <p:nvSpPr>
          <p:cNvPr id="7" name="Rectangle 6"/>
          <p:cNvSpPr/>
          <p:nvPr/>
        </p:nvSpPr>
        <p:spPr>
          <a:xfrm>
            <a:off x="448168" y="2492799"/>
            <a:ext cx="1050601" cy="523220"/>
          </a:xfrm>
          <a:prstGeom prst="rect">
            <a:avLst/>
          </a:prstGeom>
        </p:spPr>
        <p:txBody>
          <a:bodyPr wrap="square">
            <a:spAutoFit/>
          </a:bodyPr>
          <a:lstStyle/>
          <a:p>
            <a:pPr algn="ctr"/>
            <a:r>
              <a:rPr lang="en-US" sz="1400" b="1" dirty="0" smtClean="0">
                <a:solidFill>
                  <a:schemeClr val="accent1"/>
                </a:solidFill>
                <a:latin typeface="Samsung InterFace" pitchFamily="34" charset="0"/>
              </a:rPr>
              <a:t>Enterprise KNOX</a:t>
            </a:r>
          </a:p>
        </p:txBody>
      </p:sp>
      <p:sp>
        <p:nvSpPr>
          <p:cNvPr id="14" name="TextBox 13"/>
          <p:cNvSpPr txBox="1"/>
          <p:nvPr/>
        </p:nvSpPr>
        <p:spPr>
          <a:xfrm>
            <a:off x="3433614" y="3198918"/>
            <a:ext cx="2929007" cy="523220"/>
          </a:xfrm>
          <a:prstGeom prst="rect">
            <a:avLst/>
          </a:prstGeom>
          <a:noFill/>
        </p:spPr>
        <p:txBody>
          <a:bodyPr wrap="none" rtlCol="0">
            <a:spAutoFit/>
          </a:bodyPr>
          <a:lstStyle/>
          <a:p>
            <a:pPr algn="ctr"/>
            <a:r>
              <a:rPr lang="en-US" sz="1400" b="1" dirty="0" smtClean="0">
                <a:solidFill>
                  <a:schemeClr val="accent1"/>
                </a:solidFill>
                <a:latin typeface="Samsung InterFace" pitchFamily="34" charset="0"/>
              </a:rPr>
              <a:t>Encrypted Data Secure Through </a:t>
            </a:r>
            <a:br>
              <a:rPr lang="en-US" sz="1400" b="1" dirty="0" smtClean="0">
                <a:solidFill>
                  <a:schemeClr val="accent1"/>
                </a:solidFill>
                <a:latin typeface="Samsung InterFace" pitchFamily="34" charset="0"/>
              </a:rPr>
            </a:br>
            <a:r>
              <a:rPr lang="en-US" sz="1400" b="1" dirty="0" smtClean="0">
                <a:solidFill>
                  <a:schemeClr val="accent1"/>
                </a:solidFill>
                <a:latin typeface="Samsung InterFace" pitchFamily="34" charset="0"/>
              </a:rPr>
              <a:t>VPN Tunnel on Enterprise Network</a:t>
            </a:r>
            <a:endParaRPr lang="en-US" sz="1400" b="1" dirty="0">
              <a:solidFill>
                <a:schemeClr val="accent1"/>
              </a:solidFill>
              <a:latin typeface="Samsung InterFace" pitchFamily="34" charset="0"/>
            </a:endParaRPr>
          </a:p>
        </p:txBody>
      </p:sp>
      <p:pic>
        <p:nvPicPr>
          <p:cNvPr id="15" name="그림 22"/>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38998" y="2308862"/>
            <a:ext cx="518239" cy="56791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3" name="그림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510220" y="3892550"/>
            <a:ext cx="1244600" cy="2203450"/>
          </a:xfrm>
          <a:prstGeom prst="rect">
            <a:avLst/>
          </a:prstGeom>
          <a:noFill/>
          <a:ln w="9525">
            <a:noFill/>
            <a:miter lim="800000"/>
            <a:headEnd/>
            <a:tailEnd/>
          </a:ln>
        </p:spPr>
      </p:pic>
      <p:sp>
        <p:nvSpPr>
          <p:cNvPr id="34" name="Rectangle 33"/>
          <p:cNvSpPr/>
          <p:nvPr/>
        </p:nvSpPr>
        <p:spPr>
          <a:xfrm>
            <a:off x="410068" y="4840387"/>
            <a:ext cx="1050601" cy="307777"/>
          </a:xfrm>
          <a:prstGeom prst="rect">
            <a:avLst/>
          </a:prstGeom>
        </p:spPr>
        <p:txBody>
          <a:bodyPr wrap="square">
            <a:spAutoFit/>
          </a:bodyPr>
          <a:lstStyle/>
          <a:p>
            <a:pPr algn="ctr"/>
            <a:r>
              <a:rPr lang="en-US" sz="1400" b="1" dirty="0" smtClean="0">
                <a:solidFill>
                  <a:schemeClr val="accent1"/>
                </a:solidFill>
                <a:latin typeface="Samsung InterFace" pitchFamily="34" charset="0"/>
              </a:rPr>
              <a:t>Personal</a:t>
            </a:r>
          </a:p>
        </p:txBody>
      </p:sp>
      <p:sp>
        <p:nvSpPr>
          <p:cNvPr id="36" name="Rectangle 35"/>
          <p:cNvSpPr/>
          <p:nvPr/>
        </p:nvSpPr>
        <p:spPr>
          <a:xfrm>
            <a:off x="3092601" y="5373907"/>
            <a:ext cx="3611033" cy="738664"/>
          </a:xfrm>
          <a:prstGeom prst="rect">
            <a:avLst/>
          </a:prstGeom>
        </p:spPr>
        <p:txBody>
          <a:bodyPr wrap="square">
            <a:spAutoFit/>
          </a:bodyPr>
          <a:lstStyle/>
          <a:p>
            <a:pPr algn="ctr"/>
            <a:r>
              <a:rPr lang="en-US" sz="1400" b="1" dirty="0" smtClean="0">
                <a:solidFill>
                  <a:schemeClr val="accent1"/>
                </a:solidFill>
                <a:latin typeface="Samsung InterFace" pitchFamily="34" charset="0"/>
              </a:rPr>
              <a:t>Completely Separate, Non-VPN Connection Frees Enterprise Resources &amp; Ensures Privacy</a:t>
            </a:r>
          </a:p>
        </p:txBody>
      </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0518" y="5041900"/>
            <a:ext cx="373686" cy="43814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8645" y="4564590"/>
            <a:ext cx="457432" cy="450850"/>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90645" y="4570941"/>
            <a:ext cx="496089" cy="488950"/>
          </a:xfrm>
          <a:prstGeom prst="rect">
            <a:avLst/>
          </a:prstGeom>
        </p:spPr>
      </p:pic>
      <p:pic>
        <p:nvPicPr>
          <p:cNvPr id="23" name="Picture 2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437014" y="2770705"/>
            <a:ext cx="403355" cy="411480"/>
          </a:xfrm>
          <a:prstGeom prst="rect">
            <a:avLst/>
          </a:prstGeom>
        </p:spPr>
      </p:pic>
      <p:pic>
        <p:nvPicPr>
          <p:cNvPr id="24" name="Picture 2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31663" y="2734143"/>
            <a:ext cx="567269" cy="500124"/>
          </a:xfrm>
          <a:prstGeom prst="rect">
            <a:avLst/>
          </a:prstGeom>
        </p:spPr>
      </p:pic>
      <p:pic>
        <p:nvPicPr>
          <p:cNvPr id="25" name="Picture 2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409560" y="2263844"/>
            <a:ext cx="464439" cy="489361"/>
          </a:xfrm>
          <a:prstGeom prst="rect">
            <a:avLst/>
          </a:prstGeom>
        </p:spPr>
      </p:pic>
      <p:pic>
        <p:nvPicPr>
          <p:cNvPr id="26" name="Picture 25"/>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908395" y="2250856"/>
            <a:ext cx="465137" cy="502349"/>
          </a:xfrm>
          <a:prstGeom prst="rect">
            <a:avLst/>
          </a:prstGeom>
        </p:spPr>
      </p:pic>
      <p:pic>
        <p:nvPicPr>
          <p:cNvPr id="17" name="Picture 1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58206" y="5085291"/>
            <a:ext cx="360966" cy="351366"/>
          </a:xfrm>
          <a:prstGeom prst="rect">
            <a:avLst/>
          </a:prstGeom>
        </p:spPr>
      </p:pic>
      <p:pic>
        <p:nvPicPr>
          <p:cNvPr id="27" name="Picture 26" descr="BlueArrow.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891009" y="4902200"/>
            <a:ext cx="4014216" cy="281394"/>
          </a:xfrm>
          <a:prstGeom prst="rect">
            <a:avLst/>
          </a:prstGeom>
        </p:spPr>
      </p:pic>
      <p:pic>
        <p:nvPicPr>
          <p:cNvPr id="35" name="Picture 34" descr="Clou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8282" y="4126728"/>
            <a:ext cx="1999671" cy="1239795"/>
          </a:xfrm>
          <a:prstGeom prst="rect">
            <a:avLst/>
          </a:prstGeom>
        </p:spPr>
      </p:pic>
    </p:spTree>
    <p:extLst>
      <p:ext uri="{BB962C8B-B14F-4D97-AF65-F5344CB8AC3E}">
        <p14:creationId xmlns:p14="http://schemas.microsoft.com/office/powerpoint/2010/main" val="28402472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885" y="76200"/>
            <a:ext cx="8176417" cy="1066800"/>
          </a:xfrm>
        </p:spPr>
        <p:txBody>
          <a:bodyPr/>
          <a:lstStyle/>
          <a:p>
            <a:r>
              <a:rPr lang="en-US" dirty="0" smtClean="0">
                <a:solidFill>
                  <a:schemeClr val="accent1"/>
                </a:solidFill>
              </a:rPr>
              <a:t>Protected Data </a:t>
            </a:r>
            <a:r>
              <a:rPr lang="en-US" dirty="0">
                <a:solidFill>
                  <a:schemeClr val="accent1"/>
                </a:solidFill>
              </a:rPr>
              <a:t>&amp; Apps |  </a:t>
            </a:r>
            <a:r>
              <a:rPr lang="en-US" dirty="0" smtClean="0"/>
              <a:t>On-device Data Encryption Protects Container</a:t>
            </a:r>
            <a:endParaRPr lang="en-US" dirty="0"/>
          </a:p>
        </p:txBody>
      </p:sp>
      <p:sp>
        <p:nvSpPr>
          <p:cNvPr id="28" name="Rectangle 27"/>
          <p:cNvSpPr/>
          <p:nvPr/>
        </p:nvSpPr>
        <p:spPr>
          <a:xfrm>
            <a:off x="298450" y="3155950"/>
            <a:ext cx="1435100" cy="1272143"/>
          </a:xfrm>
          <a:prstGeom prst="rect">
            <a:avLst/>
          </a:prstGeom>
        </p:spPr>
        <p:txBody>
          <a:bodyPr wrap="square">
            <a:spAutoFit/>
          </a:bodyPr>
          <a:lstStyle/>
          <a:p>
            <a:pPr algn="r">
              <a:spcBef>
                <a:spcPts val="200"/>
              </a:spcBef>
              <a:spcAft>
                <a:spcPts val="600"/>
              </a:spcAft>
            </a:pPr>
            <a:r>
              <a:rPr lang="en-US" sz="1400" b="1" dirty="0" smtClean="0">
                <a:solidFill>
                  <a:schemeClr val="accent6"/>
                </a:solidFill>
                <a:latin typeface="Samsung InterFace"/>
                <a:cs typeface="Samsung InterFace"/>
              </a:rPr>
              <a:t>Secure container is encrypted</a:t>
            </a:r>
          </a:p>
          <a:p>
            <a:pPr algn="r">
              <a:spcBef>
                <a:spcPts val="200"/>
              </a:spcBef>
              <a:spcAft>
                <a:spcPts val="600"/>
              </a:spcAft>
            </a:pPr>
            <a:r>
              <a:rPr lang="en-US" sz="1400" b="1" dirty="0" smtClean="0">
                <a:solidFill>
                  <a:schemeClr val="accent6"/>
                </a:solidFill>
                <a:latin typeface="Samsung InterFace"/>
                <a:cs typeface="Samsung InterFace"/>
              </a:rPr>
              <a:t>SD cards are encrypted</a:t>
            </a:r>
          </a:p>
        </p:txBody>
      </p:sp>
      <p:sp>
        <p:nvSpPr>
          <p:cNvPr id="37" name="Rectangle 36"/>
          <p:cNvSpPr/>
          <p:nvPr/>
        </p:nvSpPr>
        <p:spPr>
          <a:xfrm>
            <a:off x="5117592" y="1684294"/>
            <a:ext cx="1517599"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Personal</a:t>
            </a:r>
          </a:p>
        </p:txBody>
      </p:sp>
      <p:sp>
        <p:nvSpPr>
          <p:cNvPr id="38" name="Rectangle 37"/>
          <p:cNvSpPr/>
          <p:nvPr/>
        </p:nvSpPr>
        <p:spPr>
          <a:xfrm>
            <a:off x="2372342" y="1684294"/>
            <a:ext cx="1389414"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Enterprise</a:t>
            </a:r>
          </a:p>
        </p:txBody>
      </p:sp>
      <p:sp>
        <p:nvSpPr>
          <p:cNvPr id="39" name="Rectangle 38"/>
          <p:cNvSpPr/>
          <p:nvPr/>
        </p:nvSpPr>
        <p:spPr>
          <a:xfrm>
            <a:off x="1933574" y="2114550"/>
            <a:ext cx="2354708" cy="4144552"/>
          </a:xfrm>
          <a:prstGeom prst="rect">
            <a:avLst/>
          </a:prstGeom>
          <a:noFill/>
          <a:ln w="28575"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11" name="Picture 10" descr="KNOX_HOME_TEMPLATE_2lin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2234" y="2226733"/>
            <a:ext cx="1957388" cy="3479800"/>
          </a:xfrm>
          <a:prstGeom prst="rect">
            <a:avLst/>
          </a:prstGeom>
        </p:spPr>
      </p:pic>
      <p:pic>
        <p:nvPicPr>
          <p:cNvPr id="12" name="Picture 11" descr="Screenshot_2013-12-04-16-38-5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596" y="2156882"/>
            <a:ext cx="2001441" cy="3558117"/>
          </a:xfrm>
          <a:prstGeom prst="rect">
            <a:avLst/>
          </a:prstGeom>
        </p:spPr>
      </p:pic>
      <p:grpSp>
        <p:nvGrpSpPr>
          <p:cNvPr id="40" name="Group 39"/>
          <p:cNvGrpSpPr/>
          <p:nvPr/>
        </p:nvGrpSpPr>
        <p:grpSpPr>
          <a:xfrm>
            <a:off x="2774979" y="5434776"/>
            <a:ext cx="671898" cy="756476"/>
            <a:chOff x="1525405" y="5000860"/>
            <a:chExt cx="522514" cy="537056"/>
          </a:xfrm>
        </p:grpSpPr>
        <p:sp>
          <p:nvSpPr>
            <p:cNvPr id="41" name="Rectangle 40"/>
            <p:cNvSpPr/>
            <p:nvPr/>
          </p:nvSpPr>
          <p:spPr>
            <a:xfrm>
              <a:off x="1525405" y="5008131"/>
              <a:ext cx="522514" cy="522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1541623" y="5000860"/>
              <a:ext cx="490078" cy="537056"/>
            </a:xfrm>
            <a:prstGeom prst="rect">
              <a:avLst/>
            </a:prstGeom>
            <a:noFill/>
            <a:ln w="9525">
              <a:noFill/>
              <a:miter lim="800000"/>
              <a:headEnd/>
              <a:tailEnd/>
            </a:ln>
          </p:spPr>
        </p:pic>
      </p:grpSp>
    </p:spTree>
    <p:extLst>
      <p:ext uri="{BB962C8B-B14F-4D97-AF65-F5344CB8AC3E}">
        <p14:creationId xmlns:p14="http://schemas.microsoft.com/office/powerpoint/2010/main" val="622161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885" y="76200"/>
            <a:ext cx="8176417" cy="1066800"/>
          </a:xfrm>
        </p:spPr>
        <p:txBody>
          <a:bodyPr/>
          <a:lstStyle/>
          <a:p>
            <a:r>
              <a:rPr lang="en-US" dirty="0" smtClean="0">
                <a:solidFill>
                  <a:schemeClr val="accent1"/>
                </a:solidFill>
              </a:rPr>
              <a:t>Protected Data </a:t>
            </a:r>
            <a:r>
              <a:rPr lang="en-US" dirty="0">
                <a:solidFill>
                  <a:schemeClr val="accent1"/>
                </a:solidFill>
              </a:rPr>
              <a:t>&amp; </a:t>
            </a:r>
            <a:r>
              <a:rPr lang="en-US" dirty="0" smtClean="0">
                <a:solidFill>
                  <a:schemeClr val="accent1"/>
                </a:solidFill>
              </a:rPr>
              <a:t>Apps </a:t>
            </a:r>
            <a:r>
              <a:rPr lang="en-US" dirty="0">
                <a:solidFill>
                  <a:schemeClr val="accent1"/>
                </a:solidFill>
              </a:rPr>
              <a:t>|  </a:t>
            </a:r>
            <a:r>
              <a:rPr lang="en-US" dirty="0" smtClean="0"/>
              <a:t>On-device Data Encryption Protects Entire Device</a:t>
            </a:r>
            <a:endParaRPr lang="en-US" dirty="0"/>
          </a:p>
        </p:txBody>
      </p:sp>
      <p:sp>
        <p:nvSpPr>
          <p:cNvPr id="4" name="Rectangle 3"/>
          <p:cNvSpPr/>
          <p:nvPr/>
        </p:nvSpPr>
        <p:spPr>
          <a:xfrm>
            <a:off x="1841501" y="2028825"/>
            <a:ext cx="5245100" cy="4318381"/>
          </a:xfrm>
          <a:prstGeom prst="rect">
            <a:avLst/>
          </a:prstGeom>
          <a:noFill/>
          <a:ln w="28575" cmpd="sng">
            <a:solidFill>
              <a:schemeClr val="accent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7592" y="1684294"/>
            <a:ext cx="1517599"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Personal</a:t>
            </a:r>
          </a:p>
        </p:txBody>
      </p:sp>
      <p:sp>
        <p:nvSpPr>
          <p:cNvPr id="20" name="Rectangle 19"/>
          <p:cNvSpPr/>
          <p:nvPr/>
        </p:nvSpPr>
        <p:spPr>
          <a:xfrm>
            <a:off x="2372342" y="1684294"/>
            <a:ext cx="1389414" cy="369332"/>
          </a:xfrm>
          <a:prstGeom prst="rect">
            <a:avLst/>
          </a:prstGeom>
        </p:spPr>
        <p:txBody>
          <a:bodyPr wrap="square">
            <a:spAutoFit/>
          </a:bodyPr>
          <a:lstStyle/>
          <a:p>
            <a:pPr algn="ctr"/>
            <a:r>
              <a:rPr lang="en-US" sz="1800" b="1" dirty="0" smtClean="0">
                <a:solidFill>
                  <a:schemeClr val="accent6"/>
                </a:solidFill>
                <a:latin typeface="Samsung InterFace" pitchFamily="34" charset="0"/>
              </a:rPr>
              <a:t>Enterprise</a:t>
            </a:r>
          </a:p>
        </p:txBody>
      </p:sp>
      <p:pic>
        <p:nvPicPr>
          <p:cNvPr id="21" name="Picture 20" descr="Screenshot_2013-12-04-16-38-53.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596" y="2156882"/>
            <a:ext cx="2001441" cy="3558117"/>
          </a:xfrm>
          <a:prstGeom prst="rect">
            <a:avLst/>
          </a:prstGeom>
        </p:spPr>
      </p:pic>
      <p:sp>
        <p:nvSpPr>
          <p:cNvPr id="25" name="Rectangle 24"/>
          <p:cNvSpPr/>
          <p:nvPr/>
        </p:nvSpPr>
        <p:spPr>
          <a:xfrm>
            <a:off x="1933574" y="2114550"/>
            <a:ext cx="2354708" cy="4144552"/>
          </a:xfrm>
          <a:prstGeom prst="rect">
            <a:avLst/>
          </a:prstGeom>
          <a:noFill/>
          <a:ln w="28575" cmpd="sng">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26" name="Picture 25" descr="KNOX_HOME_TEMPLATE_2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2234" y="2226733"/>
            <a:ext cx="1957388" cy="3479800"/>
          </a:xfrm>
          <a:prstGeom prst="rect">
            <a:avLst/>
          </a:prstGeom>
        </p:spPr>
      </p:pic>
      <p:grpSp>
        <p:nvGrpSpPr>
          <p:cNvPr id="27" name="Group 26"/>
          <p:cNvGrpSpPr/>
          <p:nvPr/>
        </p:nvGrpSpPr>
        <p:grpSpPr>
          <a:xfrm>
            <a:off x="2774979" y="5434776"/>
            <a:ext cx="671898" cy="756476"/>
            <a:chOff x="1525405" y="5000860"/>
            <a:chExt cx="522514" cy="537056"/>
          </a:xfrm>
        </p:grpSpPr>
        <p:sp>
          <p:nvSpPr>
            <p:cNvPr id="28" name="Rectangle 27"/>
            <p:cNvSpPr/>
            <p:nvPr/>
          </p:nvSpPr>
          <p:spPr>
            <a:xfrm>
              <a:off x="1525405" y="5008131"/>
              <a:ext cx="522514" cy="522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그림 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1541623" y="5000860"/>
              <a:ext cx="490078" cy="537056"/>
            </a:xfrm>
            <a:prstGeom prst="rect">
              <a:avLst/>
            </a:prstGeom>
            <a:noFill/>
            <a:ln w="9525">
              <a:noFill/>
              <a:miter lim="800000"/>
              <a:headEnd/>
              <a:tailEnd/>
            </a:ln>
          </p:spPr>
        </p:pic>
      </p:grpSp>
      <p:grpSp>
        <p:nvGrpSpPr>
          <p:cNvPr id="5" name="Group 4"/>
          <p:cNvGrpSpPr/>
          <p:nvPr/>
        </p:nvGrpSpPr>
        <p:grpSpPr>
          <a:xfrm>
            <a:off x="4045274" y="5594350"/>
            <a:ext cx="823058" cy="904875"/>
            <a:chOff x="1525405" y="5000860"/>
            <a:chExt cx="522514" cy="537056"/>
          </a:xfrm>
        </p:grpSpPr>
        <p:sp>
          <p:nvSpPr>
            <p:cNvPr id="10" name="Rectangle 9"/>
            <p:cNvSpPr/>
            <p:nvPr/>
          </p:nvSpPr>
          <p:spPr>
            <a:xfrm>
              <a:off x="1525405" y="5008131"/>
              <a:ext cx="522514" cy="522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541623" y="5000860"/>
              <a:ext cx="490078" cy="537056"/>
            </a:xfrm>
            <a:prstGeom prst="rect">
              <a:avLst/>
            </a:prstGeom>
            <a:noFill/>
            <a:ln w="9525">
              <a:noFill/>
              <a:miter lim="800000"/>
              <a:headEnd/>
              <a:tailEnd/>
            </a:ln>
          </p:spPr>
        </p:pic>
      </p:grpSp>
    </p:spTree>
    <p:extLst>
      <p:ext uri="{BB962C8B-B14F-4D97-AF65-F5344CB8AC3E}">
        <p14:creationId xmlns:p14="http://schemas.microsoft.com/office/powerpoint/2010/main" val="153896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85" y="76200"/>
            <a:ext cx="8300229" cy="1066800"/>
          </a:xfrm>
        </p:spPr>
        <p:txBody>
          <a:bodyPr/>
          <a:lstStyle/>
          <a:p>
            <a:r>
              <a:rPr lang="en-US" dirty="0" smtClean="0">
                <a:solidFill>
                  <a:schemeClr val="accent1"/>
                </a:solidFill>
              </a:rPr>
              <a:t>Protected Data </a:t>
            </a:r>
            <a:r>
              <a:rPr lang="en-US" dirty="0">
                <a:solidFill>
                  <a:schemeClr val="accent1"/>
                </a:solidFill>
              </a:rPr>
              <a:t>&amp; Apps |</a:t>
            </a:r>
            <a:r>
              <a:rPr lang="en-US" dirty="0"/>
              <a:t> </a:t>
            </a:r>
            <a:r>
              <a:rPr lang="en-US" dirty="0" smtClean="0">
                <a:solidFill>
                  <a:srgbClr val="1674C1"/>
                </a:solidFill>
              </a:rPr>
              <a:t>Single Sign On</a:t>
            </a:r>
            <a:r>
              <a:rPr lang="en-US" baseline="30000" dirty="0" smtClean="0">
                <a:solidFill>
                  <a:srgbClr val="1674C1"/>
                </a:solidFill>
              </a:rPr>
              <a:t>* </a:t>
            </a:r>
            <a:r>
              <a:rPr lang="en-US" dirty="0" smtClean="0">
                <a:solidFill>
                  <a:srgbClr val="1674C1"/>
                </a:solidFill>
              </a:rPr>
              <a:t>(SSO)</a:t>
            </a:r>
            <a:endParaRPr lang="en-US" baseline="30000" dirty="0"/>
          </a:p>
        </p:txBody>
      </p:sp>
      <p:sp>
        <p:nvSpPr>
          <p:cNvPr id="28" name="Rectangle 27"/>
          <p:cNvSpPr/>
          <p:nvPr/>
        </p:nvSpPr>
        <p:spPr>
          <a:xfrm>
            <a:off x="368108" y="6613313"/>
            <a:ext cx="1300356" cy="246221"/>
          </a:xfrm>
          <a:prstGeom prst="rect">
            <a:avLst/>
          </a:prstGeom>
        </p:spPr>
        <p:txBody>
          <a:bodyPr wrap="none">
            <a:spAutoFit/>
          </a:bodyPr>
          <a:lstStyle/>
          <a:p>
            <a:pPr>
              <a:defRPr/>
            </a:pPr>
            <a:r>
              <a:rPr lang="en-US" altLang="zh-CN" sz="1000" dirty="0" smtClean="0">
                <a:solidFill>
                  <a:schemeClr val="bg1">
                    <a:lumMod val="65000"/>
                  </a:schemeClr>
                </a:solidFill>
                <a:latin typeface="Samsung InterFace"/>
                <a:cs typeface="Samsung InterFace"/>
              </a:rPr>
              <a:t>*Provided by </a:t>
            </a:r>
            <a:r>
              <a:rPr lang="en-US" altLang="zh-CN" sz="1000" dirty="0" err="1" smtClean="0">
                <a:solidFill>
                  <a:schemeClr val="bg1">
                    <a:lumMod val="65000"/>
                  </a:schemeClr>
                </a:solidFill>
                <a:latin typeface="Samsung InterFace"/>
                <a:cs typeface="Samsung InterFace"/>
              </a:rPr>
              <a:t>Centrify</a:t>
            </a:r>
            <a:endParaRPr lang="en-US" altLang="zh-CN" sz="1000" dirty="0">
              <a:solidFill>
                <a:schemeClr val="bg1">
                  <a:lumMod val="65000"/>
                </a:schemeClr>
              </a:solidFill>
              <a:latin typeface="Samsung InterFace"/>
              <a:cs typeface="Samsung InterFace"/>
            </a:endParaRPr>
          </a:p>
        </p:txBody>
      </p:sp>
      <p:grpSp>
        <p:nvGrpSpPr>
          <p:cNvPr id="5" name="Group 4"/>
          <p:cNvGrpSpPr/>
          <p:nvPr/>
        </p:nvGrpSpPr>
        <p:grpSpPr>
          <a:xfrm>
            <a:off x="1560829" y="4002089"/>
            <a:ext cx="6625319" cy="2441798"/>
            <a:chOff x="1560829" y="1512889"/>
            <a:chExt cx="6625319" cy="2441798"/>
          </a:xfrm>
        </p:grpSpPr>
        <p:pic>
          <p:nvPicPr>
            <p:cNvPr id="32" name="Picture 31" descr="BlueArrow.png"/>
            <p:cNvPicPr>
              <a:picLocks noChangeAspect="1"/>
            </p:cNvPicPr>
            <p:nvPr/>
          </p:nvPicPr>
          <p:blipFill rotWithShape="1">
            <a:blip r:embed="rId3" cstate="screen">
              <a:extLst>
                <a:ext uri="{28A0092B-C50C-407E-A947-70E740481C1C}">
                  <a14:useLocalDpi xmlns:a14="http://schemas.microsoft.com/office/drawing/2010/main"/>
                </a:ext>
              </a:extLst>
            </a:blip>
            <a:srcRect b="-24245"/>
            <a:stretch/>
          </p:blipFill>
          <p:spPr>
            <a:xfrm>
              <a:off x="2743201" y="2703631"/>
              <a:ext cx="4144150" cy="352835"/>
            </a:xfrm>
            <a:prstGeom prst="rect">
              <a:avLst/>
            </a:prstGeom>
          </p:spPr>
        </p:pic>
        <p:grpSp>
          <p:nvGrpSpPr>
            <p:cNvPr id="53" name="Group 52"/>
            <p:cNvGrpSpPr>
              <a:grpSpLocks noChangeAspect="1"/>
            </p:cNvGrpSpPr>
            <p:nvPr/>
          </p:nvGrpSpPr>
          <p:grpSpPr>
            <a:xfrm>
              <a:off x="1560829" y="1785521"/>
              <a:ext cx="1096152" cy="2117621"/>
              <a:chOff x="-747115" y="679450"/>
              <a:chExt cx="2177982" cy="4207573"/>
            </a:xfrm>
          </p:grpSpPr>
          <p:pic>
            <p:nvPicPr>
              <p:cNvPr id="51" name="Picture 50" descr="white s4.jpg"/>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47115" y="679450"/>
                <a:ext cx="2177982" cy="4207573"/>
              </a:xfrm>
              <a:prstGeom prst="rect">
                <a:avLst/>
              </a:prstGeom>
            </p:spPr>
          </p:pic>
          <p:grpSp>
            <p:nvGrpSpPr>
              <p:cNvPr id="9" name="Group 67"/>
              <p:cNvGrpSpPr>
                <a:grpSpLocks noChangeAspect="1"/>
              </p:cNvGrpSpPr>
              <p:nvPr/>
            </p:nvGrpSpPr>
            <p:grpSpPr>
              <a:xfrm>
                <a:off x="-623031" y="1081965"/>
                <a:ext cx="1943993" cy="3405368"/>
                <a:chOff x="651470" y="2299098"/>
                <a:chExt cx="1886628" cy="3115890"/>
              </a:xfrm>
            </p:grpSpPr>
            <p:pic>
              <p:nvPicPr>
                <p:cNvPr id="10" name="그림 10"/>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1470" y="2299098"/>
                  <a:ext cx="1886628" cy="3115890"/>
                </a:xfrm>
                <a:prstGeom prst="rect">
                  <a:avLst/>
                </a:prstGeom>
                <a:noFill/>
                <a:ln w="9525">
                  <a:noFill/>
                  <a:miter lim="800000"/>
                  <a:headEnd/>
                  <a:tailEnd/>
                </a:ln>
              </p:spPr>
            </p:pic>
            <p:pic>
              <p:nvPicPr>
                <p:cNvPr id="11" name="그림 22"/>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19240" y="3081187"/>
                  <a:ext cx="784652" cy="859868"/>
                </a:xfrm>
                <a:prstGeom prst="rect">
                  <a:avLst/>
                </a:prstGeom>
                <a:noFill/>
                <a:ln w="9525">
                  <a:noFill/>
                  <a:miter lim="800000"/>
                  <a:headEnd/>
                  <a:tailEnd/>
                </a:ln>
              </p:spPr>
            </p:pic>
          </p:grpSp>
        </p:grpSp>
        <p:grpSp>
          <p:nvGrpSpPr>
            <p:cNvPr id="19" name="Group 18"/>
            <p:cNvGrpSpPr/>
            <p:nvPr/>
          </p:nvGrpSpPr>
          <p:grpSpPr>
            <a:xfrm>
              <a:off x="4290242" y="1512889"/>
              <a:ext cx="1181883" cy="861976"/>
              <a:chOff x="1747305" y="2318534"/>
              <a:chExt cx="952499" cy="694680"/>
            </a:xfrm>
          </p:grpSpPr>
          <p:pic>
            <p:nvPicPr>
              <p:cNvPr id="86" name="Picture 85" descr="Active_Directory_Server.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22007" y="2318534"/>
                <a:ext cx="403094" cy="450066"/>
              </a:xfrm>
              <a:prstGeom prst="rect">
                <a:avLst/>
              </a:prstGeom>
            </p:spPr>
          </p:pic>
          <p:sp>
            <p:nvSpPr>
              <p:cNvPr id="87" name="Rectangle 86"/>
              <p:cNvSpPr/>
              <p:nvPr/>
            </p:nvSpPr>
            <p:spPr>
              <a:xfrm>
                <a:off x="1747305" y="2715563"/>
                <a:ext cx="952499" cy="297651"/>
              </a:xfrm>
              <a:prstGeom prst="rect">
                <a:avLst/>
              </a:prstGeom>
            </p:spPr>
            <p:txBody>
              <a:bodyPr wrap="square">
                <a:spAutoFit/>
              </a:bodyPr>
              <a:lstStyle/>
              <a:p>
                <a:pPr algn="ctr"/>
                <a:r>
                  <a:rPr lang="en-US" sz="900" dirty="0" smtClean="0">
                    <a:solidFill>
                      <a:schemeClr val="accent6"/>
                    </a:solidFill>
                    <a:latin typeface="Samsung InterFace"/>
                    <a:cs typeface="Samsung InterFace"/>
                  </a:rPr>
                  <a:t>Enterprise Active </a:t>
                </a:r>
              </a:p>
              <a:p>
                <a:pPr algn="ctr"/>
                <a:r>
                  <a:rPr lang="en-US" sz="900" dirty="0" smtClean="0">
                    <a:solidFill>
                      <a:schemeClr val="accent6"/>
                    </a:solidFill>
                    <a:latin typeface="Samsung InterFace"/>
                    <a:cs typeface="Samsung InterFace"/>
                  </a:rPr>
                  <a:t>Directory Server</a:t>
                </a:r>
                <a:endParaRPr lang="en-US" sz="900" dirty="0">
                  <a:solidFill>
                    <a:schemeClr val="accent6"/>
                  </a:solidFill>
                </a:endParaRPr>
              </a:p>
            </p:txBody>
          </p:sp>
        </p:grpSp>
        <p:sp>
          <p:nvSpPr>
            <p:cNvPr id="92" name="Rectangle 91"/>
            <p:cNvSpPr/>
            <p:nvPr/>
          </p:nvSpPr>
          <p:spPr>
            <a:xfrm>
              <a:off x="6385655" y="3646910"/>
              <a:ext cx="1800493" cy="307777"/>
            </a:xfrm>
            <a:prstGeom prst="rect">
              <a:avLst/>
            </a:prstGeom>
          </p:spPr>
          <p:txBody>
            <a:bodyPr wrap="none">
              <a:spAutoFit/>
            </a:bodyPr>
            <a:lstStyle/>
            <a:p>
              <a:r>
                <a:rPr lang="en-US" sz="1400" b="1" dirty="0" smtClean="0">
                  <a:solidFill>
                    <a:schemeClr val="accent1"/>
                  </a:solidFill>
                  <a:latin typeface="Samsung InterFace" pitchFamily="34" charset="0"/>
                </a:rPr>
                <a:t>Enterprise Accounts</a:t>
              </a:r>
              <a:endParaRPr lang="en-US" sz="1400" dirty="0">
                <a:solidFill>
                  <a:schemeClr val="accent1"/>
                </a:solidFill>
              </a:endParaRPr>
            </a:p>
          </p:txBody>
        </p:sp>
        <p:pic>
          <p:nvPicPr>
            <p:cNvPr id="3" name="Picture 2" descr="Samsung_KNOX_Logo_Ver_BLK.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8217" y="3230389"/>
              <a:ext cx="905933" cy="565199"/>
            </a:xfrm>
            <a:prstGeom prst="rect">
              <a:avLst/>
            </a:prstGeom>
          </p:spPr>
        </p:pic>
        <p:pic>
          <p:nvPicPr>
            <p:cNvPr id="41" name="그림 2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4414347" y="2260945"/>
              <a:ext cx="933673" cy="1134196"/>
            </a:xfrm>
            <a:prstGeom prst="rect">
              <a:avLst/>
            </a:prstGeom>
            <a:noFill/>
            <a:ln w="9525">
              <a:noFill/>
              <a:miter lim="800000"/>
              <a:headEnd/>
              <a:tailEnd/>
            </a:ln>
          </p:spPr>
        </p:pic>
        <p:grpSp>
          <p:nvGrpSpPr>
            <p:cNvPr id="52" name="Group 51"/>
            <p:cNvGrpSpPr/>
            <p:nvPr/>
          </p:nvGrpSpPr>
          <p:grpSpPr>
            <a:xfrm>
              <a:off x="7002268" y="2133600"/>
              <a:ext cx="567267" cy="1413934"/>
              <a:chOff x="7086938" y="4546600"/>
              <a:chExt cx="567267" cy="1413934"/>
            </a:xfrm>
          </p:grpSpPr>
          <p:sp>
            <p:nvSpPr>
              <p:cNvPr id="56" name="Rectangle 55"/>
              <p:cNvSpPr/>
              <p:nvPr/>
            </p:nvSpPr>
            <p:spPr>
              <a:xfrm>
                <a:off x="7086938" y="4546600"/>
                <a:ext cx="567267" cy="1413934"/>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57" name="Picture 5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38352" y="5020781"/>
                <a:ext cx="464439" cy="489361"/>
              </a:xfrm>
              <a:prstGeom prst="rect">
                <a:avLst/>
              </a:prstGeom>
            </p:spPr>
          </p:pic>
          <p:pic>
            <p:nvPicPr>
              <p:cNvPr id="58" name="Picture 5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168894" y="5489858"/>
                <a:ext cx="403355" cy="411480"/>
              </a:xfrm>
              <a:prstGeom prst="rect">
                <a:avLst/>
              </a:prstGeom>
            </p:spPr>
          </p:pic>
          <p:pic>
            <p:nvPicPr>
              <p:cNvPr id="59" name="Picture 58"/>
              <p:cNvPicPr>
                <a:picLocks noChangeAspect="1"/>
              </p:cNvPicPr>
              <p:nvPr/>
            </p:nvPicPr>
            <p:blipFill>
              <a:blip r:embed="rId12"/>
              <a:stretch>
                <a:fillRect/>
              </a:stretch>
            </p:blipFill>
            <p:spPr>
              <a:xfrm>
                <a:off x="7154910" y="4622812"/>
                <a:ext cx="431323" cy="418253"/>
              </a:xfrm>
              <a:prstGeom prst="rect">
                <a:avLst/>
              </a:prstGeom>
            </p:spPr>
          </p:pic>
        </p:grpSp>
        <p:sp>
          <p:nvSpPr>
            <p:cNvPr id="18" name="Curved Left Arrow 17"/>
            <p:cNvSpPr/>
            <p:nvPr/>
          </p:nvSpPr>
          <p:spPr>
            <a:xfrm>
              <a:off x="5325532" y="1854202"/>
              <a:ext cx="414867" cy="702734"/>
            </a:xfrm>
            <a:prstGeom prst="curvedLeftArrow">
              <a:avLst/>
            </a:prstGeom>
            <a:solidFill>
              <a:srgbClr val="3D82B0"/>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solidFill>
                  <a:schemeClr val="tx1"/>
                </a:solidFill>
              </a:endParaRPr>
            </a:p>
          </p:txBody>
        </p:sp>
        <p:sp>
          <p:nvSpPr>
            <p:cNvPr id="60" name="Curved Left Arrow 59"/>
            <p:cNvSpPr/>
            <p:nvPr/>
          </p:nvSpPr>
          <p:spPr>
            <a:xfrm flipH="1" flipV="1">
              <a:off x="4021666" y="1811867"/>
              <a:ext cx="414867" cy="702734"/>
            </a:xfrm>
            <a:prstGeom prst="curvedLeftArrow">
              <a:avLst/>
            </a:prstGeom>
            <a:solidFill>
              <a:srgbClr val="3D82B0"/>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solidFill>
                  <a:schemeClr val="tx1"/>
                </a:solidFill>
              </a:endParaRPr>
            </a:p>
          </p:txBody>
        </p:sp>
      </p:grpSp>
      <p:grpSp>
        <p:nvGrpSpPr>
          <p:cNvPr id="4" name="Group 3"/>
          <p:cNvGrpSpPr/>
          <p:nvPr/>
        </p:nvGrpSpPr>
        <p:grpSpPr>
          <a:xfrm>
            <a:off x="1459293" y="1481676"/>
            <a:ext cx="6726855" cy="2279769"/>
            <a:chOff x="1459293" y="4123276"/>
            <a:chExt cx="6726855" cy="2279769"/>
          </a:xfrm>
        </p:grpSpPr>
        <p:grpSp>
          <p:nvGrpSpPr>
            <p:cNvPr id="37" name="Group 36"/>
            <p:cNvGrpSpPr>
              <a:grpSpLocks noChangeAspect="1"/>
            </p:cNvGrpSpPr>
            <p:nvPr/>
          </p:nvGrpSpPr>
          <p:grpSpPr>
            <a:xfrm>
              <a:off x="1459293" y="4123276"/>
              <a:ext cx="1299224" cy="2279769"/>
              <a:chOff x="1789493" y="1892180"/>
              <a:chExt cx="2406650" cy="4222989"/>
            </a:xfrm>
          </p:grpSpPr>
          <p:pic>
            <p:nvPicPr>
              <p:cNvPr id="35" name="Picture 34" descr="HTC_One_mini_Front.jpg"/>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789493" y="1892180"/>
                <a:ext cx="2406650" cy="4222989"/>
              </a:xfrm>
              <a:prstGeom prst="rect">
                <a:avLst/>
              </a:prstGeom>
            </p:spPr>
          </p:pic>
          <p:sp>
            <p:nvSpPr>
              <p:cNvPr id="36" name="Rectangle 35"/>
              <p:cNvSpPr/>
              <p:nvPr/>
            </p:nvSpPr>
            <p:spPr>
              <a:xfrm>
                <a:off x="2065061" y="2266201"/>
                <a:ext cx="1860392" cy="34656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sp>
          <p:nvSpPr>
            <p:cNvPr id="16" name="Rectangle 15"/>
            <p:cNvSpPr/>
            <p:nvPr/>
          </p:nvSpPr>
          <p:spPr>
            <a:xfrm>
              <a:off x="1583605" y="5119798"/>
              <a:ext cx="1050601" cy="307777"/>
            </a:xfrm>
            <a:prstGeom prst="rect">
              <a:avLst/>
            </a:prstGeom>
            <a:noFill/>
            <a:ln w="3175" cmpd="sng">
              <a:noFill/>
            </a:ln>
          </p:spPr>
          <p:txBody>
            <a:bodyPr wrap="square">
              <a:spAutoFit/>
            </a:bodyPr>
            <a:lstStyle/>
            <a:p>
              <a:pPr algn="ctr"/>
              <a:r>
                <a:rPr lang="en-US" sz="1400" b="1" dirty="0" smtClean="0">
                  <a:solidFill>
                    <a:srgbClr val="FFFFFF"/>
                  </a:solidFill>
                  <a:latin typeface="Samsung InterFace" pitchFamily="34" charset="0"/>
                </a:rPr>
                <a:t>No SSO</a:t>
              </a:r>
            </a:p>
          </p:txBody>
        </p:sp>
        <p:grpSp>
          <p:nvGrpSpPr>
            <p:cNvPr id="14" name="Group 13"/>
            <p:cNvGrpSpPr/>
            <p:nvPr/>
          </p:nvGrpSpPr>
          <p:grpSpPr>
            <a:xfrm>
              <a:off x="7002268" y="4546600"/>
              <a:ext cx="567267" cy="1413934"/>
              <a:chOff x="7086938" y="4546600"/>
              <a:chExt cx="567267" cy="1413934"/>
            </a:xfrm>
          </p:grpSpPr>
          <p:sp>
            <p:nvSpPr>
              <p:cNvPr id="47" name="Rectangle 46"/>
              <p:cNvSpPr/>
              <p:nvPr/>
            </p:nvSpPr>
            <p:spPr>
              <a:xfrm>
                <a:off x="7086938" y="4546600"/>
                <a:ext cx="567267" cy="1413934"/>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49" name="Picture 4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138352" y="5020781"/>
                <a:ext cx="464439" cy="489361"/>
              </a:xfrm>
              <a:prstGeom prst="rect">
                <a:avLst/>
              </a:prstGeom>
            </p:spPr>
          </p:pic>
          <p:pic>
            <p:nvPicPr>
              <p:cNvPr id="48" name="Picture 4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168894" y="5489858"/>
                <a:ext cx="403355" cy="411480"/>
              </a:xfrm>
              <a:prstGeom prst="rect">
                <a:avLst/>
              </a:prstGeom>
            </p:spPr>
          </p:pic>
          <p:pic>
            <p:nvPicPr>
              <p:cNvPr id="50" name="Picture 49"/>
              <p:cNvPicPr>
                <a:picLocks noChangeAspect="1"/>
              </p:cNvPicPr>
              <p:nvPr/>
            </p:nvPicPr>
            <p:blipFill>
              <a:blip r:embed="rId12"/>
              <a:stretch>
                <a:fillRect/>
              </a:stretch>
            </p:blipFill>
            <p:spPr>
              <a:xfrm>
                <a:off x="7154910" y="4622812"/>
                <a:ext cx="431323" cy="418253"/>
              </a:xfrm>
              <a:prstGeom prst="rect">
                <a:avLst/>
              </a:prstGeom>
            </p:spPr>
          </p:pic>
        </p:grpSp>
        <p:sp>
          <p:nvSpPr>
            <p:cNvPr id="93" name="Rectangle 92"/>
            <p:cNvSpPr/>
            <p:nvPr/>
          </p:nvSpPr>
          <p:spPr>
            <a:xfrm>
              <a:off x="6385655" y="6059912"/>
              <a:ext cx="1800493" cy="307777"/>
            </a:xfrm>
            <a:prstGeom prst="rect">
              <a:avLst/>
            </a:prstGeom>
          </p:spPr>
          <p:txBody>
            <a:bodyPr wrap="none">
              <a:spAutoFit/>
            </a:bodyPr>
            <a:lstStyle/>
            <a:p>
              <a:r>
                <a:rPr lang="en-US" sz="1400" b="1" dirty="0" smtClean="0">
                  <a:solidFill>
                    <a:schemeClr val="accent1"/>
                  </a:solidFill>
                  <a:latin typeface="Samsung InterFace" pitchFamily="34" charset="0"/>
                </a:rPr>
                <a:t>Enterprise Accounts</a:t>
              </a:r>
              <a:endParaRPr lang="en-US" sz="1400" dirty="0">
                <a:solidFill>
                  <a:schemeClr val="accent1"/>
                </a:solidFill>
              </a:endParaRPr>
            </a:p>
          </p:txBody>
        </p:sp>
        <p:pic>
          <p:nvPicPr>
            <p:cNvPr id="61" name="Picture 60" descr="BlueArrow.png"/>
            <p:cNvPicPr>
              <a:picLocks noChangeAspect="1"/>
            </p:cNvPicPr>
            <p:nvPr/>
          </p:nvPicPr>
          <p:blipFill rotWithShape="1">
            <a:blip r:embed="rId3" cstate="screen">
              <a:extLst>
                <a:ext uri="{28A0092B-C50C-407E-A947-70E740481C1C}">
                  <a14:useLocalDpi xmlns:a14="http://schemas.microsoft.com/office/drawing/2010/main"/>
                </a:ext>
              </a:extLst>
            </a:blip>
            <a:srcRect b="-24245"/>
            <a:stretch/>
          </p:blipFill>
          <p:spPr>
            <a:xfrm>
              <a:off x="2743201" y="4667898"/>
              <a:ext cx="4144150" cy="352835"/>
            </a:xfrm>
            <a:prstGeom prst="rect">
              <a:avLst/>
            </a:prstGeom>
          </p:spPr>
        </p:pic>
        <p:pic>
          <p:nvPicPr>
            <p:cNvPr id="62" name="Picture 61" descr="BlueArrow.png"/>
            <p:cNvPicPr>
              <a:picLocks noChangeAspect="1"/>
            </p:cNvPicPr>
            <p:nvPr/>
          </p:nvPicPr>
          <p:blipFill rotWithShape="1">
            <a:blip r:embed="rId3" cstate="screen">
              <a:extLst>
                <a:ext uri="{28A0092B-C50C-407E-A947-70E740481C1C}">
                  <a14:useLocalDpi xmlns:a14="http://schemas.microsoft.com/office/drawing/2010/main"/>
                </a:ext>
              </a:extLst>
            </a:blip>
            <a:srcRect b="-24245"/>
            <a:stretch/>
          </p:blipFill>
          <p:spPr>
            <a:xfrm>
              <a:off x="2743201" y="5158965"/>
              <a:ext cx="4144150" cy="352835"/>
            </a:xfrm>
            <a:prstGeom prst="rect">
              <a:avLst/>
            </a:prstGeom>
          </p:spPr>
        </p:pic>
        <p:pic>
          <p:nvPicPr>
            <p:cNvPr id="63" name="Picture 62" descr="BlueArrow.png"/>
            <p:cNvPicPr>
              <a:picLocks noChangeAspect="1"/>
            </p:cNvPicPr>
            <p:nvPr/>
          </p:nvPicPr>
          <p:blipFill rotWithShape="1">
            <a:blip r:embed="rId3" cstate="screen">
              <a:extLst>
                <a:ext uri="{28A0092B-C50C-407E-A947-70E740481C1C}">
                  <a14:useLocalDpi xmlns:a14="http://schemas.microsoft.com/office/drawing/2010/main"/>
                </a:ext>
              </a:extLst>
            </a:blip>
            <a:srcRect b="-24245"/>
            <a:stretch/>
          </p:blipFill>
          <p:spPr>
            <a:xfrm>
              <a:off x="2743201" y="5650032"/>
              <a:ext cx="4144150" cy="352835"/>
            </a:xfrm>
            <a:prstGeom prst="rect">
              <a:avLst/>
            </a:prstGeom>
          </p:spPr>
        </p:pic>
        <p:pic>
          <p:nvPicPr>
            <p:cNvPr id="27" name="Picture 26" descr="Cloud.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596058" y="4314847"/>
              <a:ext cx="2570251" cy="1593554"/>
            </a:xfrm>
            <a:prstGeom prst="rect">
              <a:avLst/>
            </a:prstGeom>
          </p:spPr>
        </p:pic>
      </p:grpSp>
    </p:spTree>
    <p:extLst>
      <p:ext uri="{BB962C8B-B14F-4D97-AF65-F5344CB8AC3E}">
        <p14:creationId xmlns:p14="http://schemas.microsoft.com/office/powerpoint/2010/main" val="6589621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43664" cy="1066800"/>
          </a:xfrm>
        </p:spPr>
        <p:txBody>
          <a:bodyPr>
            <a:normAutofit/>
          </a:bodyPr>
          <a:lstStyle/>
          <a:p>
            <a:r>
              <a:rPr lang="en-US" b="1" dirty="0" smtClean="0">
                <a:solidFill>
                  <a:srgbClr val="1674C1"/>
                </a:solidFill>
                <a:ea typeface="Adobe Gothic Std B" pitchFamily="34" charset="-128"/>
              </a:rPr>
              <a:t>Significant Android Growth in Enterprise</a:t>
            </a:r>
            <a:endParaRPr lang="en-US" b="1" dirty="0">
              <a:solidFill>
                <a:srgbClr val="FF0000"/>
              </a:solidFill>
              <a:ea typeface="Adobe Gothic Std B" pitchFamily="34" charset="-128"/>
            </a:endParaRPr>
          </a:p>
        </p:txBody>
      </p:sp>
      <p:sp>
        <p:nvSpPr>
          <p:cNvPr id="8" name="Rectangle 7"/>
          <p:cNvSpPr/>
          <p:nvPr/>
        </p:nvSpPr>
        <p:spPr>
          <a:xfrm>
            <a:off x="296863" y="6458475"/>
            <a:ext cx="7898870" cy="415498"/>
          </a:xfrm>
          <a:prstGeom prst="rect">
            <a:avLst/>
          </a:prstGeom>
        </p:spPr>
        <p:txBody>
          <a:bodyPr wrap="square">
            <a:spAutoFit/>
          </a:bodyPr>
          <a:lstStyle/>
          <a:p>
            <a:pPr marL="58738" indent="-58738">
              <a:defRPr/>
            </a:pPr>
            <a:endParaRPr lang="en-US" altLang="zh-CN" sz="1000" dirty="0" smtClean="0">
              <a:solidFill>
                <a:schemeClr val="accent5"/>
              </a:solidFill>
              <a:latin typeface="Samsung InterFace"/>
              <a:cs typeface="Samsung InterFace"/>
              <a:sym typeface="Arial" charset="0"/>
            </a:endParaRPr>
          </a:p>
          <a:p>
            <a:pPr marL="58738" indent="-58738">
              <a:defRPr/>
            </a:pPr>
            <a:r>
              <a:rPr lang="en-US" altLang="zh-CN" sz="1100" dirty="0" smtClean="0">
                <a:solidFill>
                  <a:schemeClr val="accent5"/>
                </a:solidFill>
                <a:latin typeface="Samsung InterFace"/>
                <a:cs typeface="Samsung InterFace"/>
                <a:sym typeface="Arial" charset="0"/>
              </a:rPr>
              <a:t>*</a:t>
            </a:r>
            <a:r>
              <a:rPr lang="en-US" sz="1100" dirty="0" smtClean="0">
                <a:solidFill>
                  <a:schemeClr val="accent5"/>
                </a:solidFill>
                <a:latin typeface="Samsung InterFace"/>
                <a:cs typeface="Samsung InterFace"/>
              </a:rPr>
              <a:t>IDC, 2013, </a:t>
            </a:r>
            <a:r>
              <a:rPr lang="en-US" sz="1100" dirty="0">
                <a:solidFill>
                  <a:schemeClr val="accent5"/>
                </a:solidFill>
                <a:latin typeface="Samsung InterFace"/>
                <a:cs typeface="Samsung InterFace"/>
              </a:rPr>
              <a:t>Worldwide </a:t>
            </a:r>
            <a:r>
              <a:rPr lang="en-US" sz="1100" dirty="0" smtClean="0">
                <a:solidFill>
                  <a:schemeClr val="accent5"/>
                </a:solidFill>
                <a:latin typeface="Samsung InterFace"/>
                <a:cs typeface="Samsung InterFace"/>
              </a:rPr>
              <a:t>Business </a:t>
            </a:r>
            <a:r>
              <a:rPr lang="en-US" sz="1100" dirty="0">
                <a:solidFill>
                  <a:schemeClr val="accent5"/>
                </a:solidFill>
                <a:latin typeface="Samsung InterFace"/>
                <a:cs typeface="Samsung InterFace"/>
              </a:rPr>
              <a:t>U</a:t>
            </a:r>
            <a:r>
              <a:rPr lang="en-US" sz="1100" dirty="0" smtClean="0">
                <a:solidFill>
                  <a:schemeClr val="accent5"/>
                </a:solidFill>
                <a:latin typeface="Samsung InterFace"/>
                <a:cs typeface="Samsung InterFace"/>
              </a:rPr>
              <a:t>se </a:t>
            </a:r>
            <a:r>
              <a:rPr lang="en-US" sz="1100" dirty="0">
                <a:solidFill>
                  <a:schemeClr val="accent5"/>
                </a:solidFill>
                <a:latin typeface="Samsung InterFace"/>
                <a:cs typeface="Samsung InterFace"/>
              </a:rPr>
              <a:t>of </a:t>
            </a:r>
            <a:r>
              <a:rPr lang="en-US" sz="1100" dirty="0" smtClean="0">
                <a:solidFill>
                  <a:schemeClr val="accent5"/>
                </a:solidFill>
                <a:latin typeface="Samsung InterFace"/>
                <a:cs typeface="Samsung InterFace"/>
              </a:rPr>
              <a:t>Smartphone </a:t>
            </a:r>
            <a:r>
              <a:rPr lang="en-US" sz="1100" dirty="0">
                <a:solidFill>
                  <a:schemeClr val="accent5"/>
                </a:solidFill>
                <a:latin typeface="Samsung InterFace"/>
                <a:cs typeface="Samsung InterFace"/>
              </a:rPr>
              <a:t>F</a:t>
            </a:r>
            <a:r>
              <a:rPr lang="en-US" sz="1100" dirty="0" smtClean="0">
                <a:solidFill>
                  <a:schemeClr val="accent5"/>
                </a:solidFill>
                <a:latin typeface="Samsung InterFace"/>
                <a:cs typeface="Samsung InterFace"/>
              </a:rPr>
              <a:t>orecast</a:t>
            </a:r>
            <a:endParaRPr lang="en-US" sz="1100" dirty="0">
              <a:solidFill>
                <a:schemeClr val="accent5"/>
              </a:solidFill>
              <a:latin typeface="Samsung InterFace"/>
              <a:cs typeface="Samsung InterFace"/>
              <a:sym typeface="Arial" charset="0"/>
            </a:endParaRPr>
          </a:p>
        </p:txBody>
      </p:sp>
      <p:pic>
        <p:nvPicPr>
          <p:cNvPr id="3" name="Picture 2"/>
          <p:cNvPicPr>
            <a:picLocks noChangeAspect="1"/>
          </p:cNvPicPr>
          <p:nvPr/>
        </p:nvPicPr>
        <p:blipFill>
          <a:blip r:embed="rId3"/>
          <a:stretch>
            <a:fillRect/>
          </a:stretch>
        </p:blipFill>
        <p:spPr>
          <a:xfrm>
            <a:off x="373063" y="1985896"/>
            <a:ext cx="6815667" cy="4090752"/>
          </a:xfrm>
          <a:prstGeom prst="rect">
            <a:avLst/>
          </a:prstGeom>
        </p:spPr>
      </p:pic>
      <p:sp>
        <p:nvSpPr>
          <p:cNvPr id="5" name="TextBox 4"/>
          <p:cNvSpPr txBox="1"/>
          <p:nvPr/>
        </p:nvSpPr>
        <p:spPr>
          <a:xfrm>
            <a:off x="7153012" y="5590272"/>
            <a:ext cx="1765300" cy="1077218"/>
          </a:xfrm>
          <a:prstGeom prst="rect">
            <a:avLst/>
          </a:prstGeom>
          <a:noFill/>
        </p:spPr>
        <p:txBody>
          <a:bodyPr wrap="square" rtlCol="0">
            <a:spAutoFit/>
          </a:bodyPr>
          <a:lstStyle/>
          <a:p>
            <a:r>
              <a:rPr lang="en-US" sz="1600" i="1" dirty="0" smtClean="0">
                <a:solidFill>
                  <a:srgbClr val="FF0000"/>
                </a:solidFill>
              </a:rPr>
              <a:t>CAGR:  Year-over-year growth rate over this period of time.</a:t>
            </a:r>
            <a:endParaRPr lang="en-US" sz="1600" i="1" dirty="0">
              <a:solidFill>
                <a:srgbClr val="FF0000"/>
              </a:solidFill>
            </a:endParaRPr>
          </a:p>
        </p:txBody>
      </p:sp>
    </p:spTree>
    <p:extLst>
      <p:ext uri="{BB962C8B-B14F-4D97-AF65-F5344CB8AC3E}">
        <p14:creationId xmlns:p14="http://schemas.microsoft.com/office/powerpoint/2010/main" val="1270172630"/>
      </p:ext>
    </p:extLst>
  </p:cSld>
  <p:clrMapOvr>
    <a:masterClrMapping/>
  </p:clrMapOvr>
  <mc:AlternateContent xmlns:mc="http://schemas.openxmlformats.org/markup-compatibility/2006" xmlns:p14="http://schemas.microsoft.com/office/powerpoint/2010/main">
    <mc:Choice Requires="p14">
      <p:transition spd="med" p14:dur="700" advTm="46689">
        <p:fade/>
      </p:transition>
    </mc:Choice>
    <mc:Fallback xmlns="">
      <p:transition xmlns:p14="http://schemas.microsoft.com/office/powerpoint/2010/main" spd="med" advTm="4668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1383"/>
            <a:ext cx="9144000" cy="4800599"/>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900" b="1" dirty="0">
              <a:solidFill>
                <a:schemeClr val="accent1"/>
              </a:solidFill>
              <a:latin typeface="Samsung InterFace"/>
              <a:cs typeface="Samsung InterFace"/>
            </a:endParaRPr>
          </a:p>
        </p:txBody>
      </p:sp>
      <p:sp>
        <p:nvSpPr>
          <p:cNvPr id="3" name="Title 2"/>
          <p:cNvSpPr>
            <a:spLocks noGrp="1"/>
          </p:cNvSpPr>
          <p:nvPr>
            <p:ph type="title"/>
          </p:nvPr>
        </p:nvSpPr>
        <p:spPr>
          <a:xfrm>
            <a:off x="423885" y="76200"/>
            <a:ext cx="8176417" cy="1066800"/>
          </a:xfrm>
        </p:spPr>
        <p:txBody>
          <a:bodyPr/>
          <a:lstStyle/>
          <a:p>
            <a:r>
              <a:rPr lang="en-US" dirty="0" smtClean="0">
                <a:solidFill>
                  <a:schemeClr val="accent1"/>
                </a:solidFill>
              </a:rPr>
              <a:t>Protected Data </a:t>
            </a:r>
            <a:r>
              <a:rPr lang="en-US" dirty="0">
                <a:solidFill>
                  <a:schemeClr val="accent1"/>
                </a:solidFill>
              </a:rPr>
              <a:t>&amp; </a:t>
            </a:r>
            <a:r>
              <a:rPr lang="en-US" dirty="0" smtClean="0">
                <a:solidFill>
                  <a:schemeClr val="accent1"/>
                </a:solidFill>
              </a:rPr>
              <a:t>Apps </a:t>
            </a:r>
            <a:r>
              <a:rPr lang="en-US" dirty="0">
                <a:solidFill>
                  <a:schemeClr val="accent1"/>
                </a:solidFill>
              </a:rPr>
              <a:t>|  </a:t>
            </a:r>
            <a:r>
              <a:rPr lang="en-US" dirty="0" smtClean="0"/>
              <a:t>Hundreds of  Popular Business Apps at KNOX Apps Store</a:t>
            </a:r>
            <a:endParaRPr lang="en-US" dirty="0"/>
          </a:p>
        </p:txBody>
      </p:sp>
      <p:sp>
        <p:nvSpPr>
          <p:cNvPr id="7" name="Title 1"/>
          <p:cNvSpPr txBox="1">
            <a:spLocks/>
          </p:cNvSpPr>
          <p:nvPr/>
        </p:nvSpPr>
        <p:spPr>
          <a:xfrm>
            <a:off x="392113" y="6021555"/>
            <a:ext cx="8229600" cy="64776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2800" kern="1200">
                <a:solidFill>
                  <a:srgbClr val="009FDF"/>
                </a:solidFill>
                <a:latin typeface="Calibri"/>
                <a:ea typeface="+mj-ea"/>
                <a:cs typeface="Calibri"/>
              </a:defRPr>
            </a:lvl1pPr>
          </a:lstStyle>
          <a:p>
            <a:r>
              <a:rPr lang="en-US" sz="2400" b="1" dirty="0" smtClean="0">
                <a:latin typeface="Samsung InterFace"/>
                <a:cs typeface="Samsung InterFace"/>
              </a:rPr>
              <a:t>More added every day…</a:t>
            </a:r>
            <a:endParaRPr lang="en-US" sz="2400" b="1" dirty="0">
              <a:latin typeface="Samsung InterFace"/>
              <a:cs typeface="Samsung InterFace"/>
            </a:endParaRPr>
          </a:p>
        </p:txBody>
      </p:sp>
      <p:grpSp>
        <p:nvGrpSpPr>
          <p:cNvPr id="106" name="Group 105"/>
          <p:cNvGrpSpPr/>
          <p:nvPr/>
        </p:nvGrpSpPr>
        <p:grpSpPr>
          <a:xfrm>
            <a:off x="338672" y="4300533"/>
            <a:ext cx="1479096" cy="646331"/>
            <a:chOff x="338672" y="4351336"/>
            <a:chExt cx="1479096" cy="646331"/>
          </a:xfrm>
        </p:grpSpPr>
        <p:sp>
          <p:nvSpPr>
            <p:cNvPr id="41" name="Rectangle 40"/>
            <p:cNvSpPr/>
            <p:nvPr/>
          </p:nvSpPr>
          <p:spPr>
            <a:xfrm>
              <a:off x="914957" y="4351336"/>
              <a:ext cx="902811" cy="646331"/>
            </a:xfrm>
            <a:prstGeom prst="rect">
              <a:avLst/>
            </a:prstGeom>
          </p:spPr>
          <p:txBody>
            <a:bodyPr wrap="none" anchor="t">
              <a:spAutoFit/>
            </a:bodyPr>
            <a:lstStyle/>
            <a:p>
              <a:r>
                <a:rPr lang="en-US" sz="1200" b="1" dirty="0" smtClean="0">
                  <a:solidFill>
                    <a:schemeClr val="accent1"/>
                  </a:solidFill>
                  <a:latin typeface="Samsung InterFace"/>
                  <a:cs typeface="Samsung InterFace"/>
                </a:rPr>
                <a:t>SAP Travel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Expense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Report</a:t>
              </a:r>
              <a:endParaRPr lang="en-US" sz="1200" dirty="0"/>
            </a:p>
          </p:txBody>
        </p:sp>
        <p:grpSp>
          <p:nvGrpSpPr>
            <p:cNvPr id="105" name="Group 104"/>
            <p:cNvGrpSpPr/>
            <p:nvPr/>
          </p:nvGrpSpPr>
          <p:grpSpPr>
            <a:xfrm>
              <a:off x="338672" y="4363605"/>
              <a:ext cx="598180" cy="621792"/>
              <a:chOff x="338672" y="4311304"/>
              <a:chExt cx="598180" cy="621792"/>
            </a:xfrm>
          </p:grpSpPr>
          <p:pic>
            <p:nvPicPr>
              <p:cNvPr id="29" name="Picture 2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8672" y="4311304"/>
                <a:ext cx="598180" cy="621792"/>
              </a:xfrm>
              <a:prstGeom prst="rect">
                <a:avLst/>
              </a:prstGeom>
            </p:spPr>
          </p:pic>
          <p:pic>
            <p:nvPicPr>
              <p:cNvPr id="58" name="Picture 57"/>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674321" y="4645026"/>
                <a:ext cx="257235" cy="266700"/>
              </a:xfrm>
              <a:prstGeom prst="rect">
                <a:avLst/>
              </a:prstGeom>
            </p:spPr>
          </p:pic>
        </p:grpSp>
      </p:grpSp>
      <p:grpSp>
        <p:nvGrpSpPr>
          <p:cNvPr id="85" name="Group 84"/>
          <p:cNvGrpSpPr/>
          <p:nvPr/>
        </p:nvGrpSpPr>
        <p:grpSpPr>
          <a:xfrm>
            <a:off x="1016025" y="5284973"/>
            <a:ext cx="1340272" cy="628650"/>
            <a:chOff x="1638300" y="5321300"/>
            <a:chExt cx="1340272" cy="628650"/>
          </a:xfrm>
        </p:grpSpPr>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38300" y="5321300"/>
              <a:ext cx="598328" cy="621792"/>
            </a:xfrm>
            <a:prstGeom prst="rect">
              <a:avLst/>
            </a:prstGeom>
          </p:spPr>
        </p:pic>
        <p:sp>
          <p:nvSpPr>
            <p:cNvPr id="46" name="Rectangle 45"/>
            <p:cNvSpPr/>
            <p:nvPr/>
          </p:nvSpPr>
          <p:spPr>
            <a:xfrm>
              <a:off x="2204001" y="5401364"/>
              <a:ext cx="774571" cy="461665"/>
            </a:xfrm>
            <a:prstGeom prst="rect">
              <a:avLst/>
            </a:prstGeom>
          </p:spPr>
          <p:txBody>
            <a:bodyPr wrap="none" anchor="t">
              <a:spAutoFit/>
            </a:bodyPr>
            <a:lstStyle/>
            <a:p>
              <a:r>
                <a:rPr lang="en-US" sz="1200" b="1" dirty="0" smtClean="0">
                  <a:solidFill>
                    <a:schemeClr val="accent1"/>
                  </a:solidFill>
                  <a:latin typeface="Samsung InterFace"/>
                  <a:cs typeface="Samsung InterFace"/>
                </a:rPr>
                <a:t>Citrix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Receiver</a:t>
              </a:r>
              <a:endParaRPr lang="en-US" sz="1200" dirty="0"/>
            </a:p>
          </p:txBody>
        </p:sp>
        <p:pic>
          <p:nvPicPr>
            <p:cNvPr id="59" name="Picture 58"/>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1973949" y="5683250"/>
              <a:ext cx="257235" cy="266700"/>
            </a:xfrm>
            <a:prstGeom prst="rect">
              <a:avLst/>
            </a:prstGeom>
          </p:spPr>
        </p:pic>
      </p:grpSp>
      <p:grpSp>
        <p:nvGrpSpPr>
          <p:cNvPr id="84" name="Group 83"/>
          <p:cNvGrpSpPr/>
          <p:nvPr/>
        </p:nvGrpSpPr>
        <p:grpSpPr>
          <a:xfrm>
            <a:off x="2925593" y="5284973"/>
            <a:ext cx="1394325" cy="621792"/>
            <a:chOff x="3702050" y="5314950"/>
            <a:chExt cx="1394325" cy="621792"/>
          </a:xfrm>
        </p:grpSpPr>
        <p:pic>
          <p:nvPicPr>
            <p:cNvPr id="27" name="Picture 2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02050" y="5314950"/>
              <a:ext cx="583559" cy="621792"/>
            </a:xfrm>
            <a:prstGeom prst="rect">
              <a:avLst/>
            </a:prstGeom>
          </p:spPr>
        </p:pic>
        <p:sp>
          <p:nvSpPr>
            <p:cNvPr id="47" name="Rectangle 46"/>
            <p:cNvSpPr/>
            <p:nvPr/>
          </p:nvSpPr>
          <p:spPr>
            <a:xfrm>
              <a:off x="4219068" y="5395014"/>
              <a:ext cx="877307" cy="461665"/>
            </a:xfrm>
            <a:prstGeom prst="rect">
              <a:avLst/>
            </a:prstGeom>
          </p:spPr>
          <p:txBody>
            <a:bodyPr wrap="none" anchor="t">
              <a:spAutoFit/>
            </a:bodyPr>
            <a:lstStyle/>
            <a:p>
              <a:r>
                <a:rPr lang="en-US" sz="1200" b="1" dirty="0" err="1" smtClean="0">
                  <a:solidFill>
                    <a:schemeClr val="accent1"/>
                  </a:solidFill>
                  <a:latin typeface="Samsung InterFace"/>
                  <a:cs typeface="Samsung InterFace"/>
                </a:rPr>
                <a:t>powerOne</a:t>
              </a:r>
              <a:r>
                <a:rPr lang="en-US" sz="1200" b="1" dirty="0" smtClean="0">
                  <a:solidFill>
                    <a:schemeClr val="accent1"/>
                  </a:solidFill>
                  <a:latin typeface="Samsung InterFace"/>
                  <a:cs typeface="Samsung InterFace"/>
                </a:rPr>
                <a:t>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Finance</a:t>
              </a:r>
              <a:endParaRPr lang="en-US" sz="1200" dirty="0"/>
            </a:p>
          </p:txBody>
        </p:sp>
        <p:pic>
          <p:nvPicPr>
            <p:cNvPr id="61" name="Picture 60"/>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3997482" y="5623983"/>
              <a:ext cx="257235" cy="266700"/>
            </a:xfrm>
            <a:prstGeom prst="rect">
              <a:avLst/>
            </a:prstGeom>
          </p:spPr>
        </p:pic>
      </p:grpSp>
      <p:grpSp>
        <p:nvGrpSpPr>
          <p:cNvPr id="83" name="Group 82"/>
          <p:cNvGrpSpPr/>
          <p:nvPr/>
        </p:nvGrpSpPr>
        <p:grpSpPr>
          <a:xfrm>
            <a:off x="4770676" y="5284973"/>
            <a:ext cx="1441830" cy="621792"/>
            <a:chOff x="5791200" y="5293437"/>
            <a:chExt cx="1441830" cy="621792"/>
          </a:xfrm>
        </p:grpSpPr>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91200" y="5293437"/>
              <a:ext cx="613186" cy="621792"/>
            </a:xfrm>
            <a:prstGeom prst="rect">
              <a:avLst/>
            </a:prstGeom>
          </p:spPr>
        </p:pic>
        <p:sp>
          <p:nvSpPr>
            <p:cNvPr id="48" name="Rectangle 47"/>
            <p:cNvSpPr/>
            <p:nvPr/>
          </p:nvSpPr>
          <p:spPr>
            <a:xfrm>
              <a:off x="6363263" y="5373501"/>
              <a:ext cx="869767" cy="461665"/>
            </a:xfrm>
            <a:prstGeom prst="rect">
              <a:avLst/>
            </a:prstGeom>
          </p:spPr>
          <p:txBody>
            <a:bodyPr wrap="none" anchor="t">
              <a:spAutoFit/>
            </a:bodyPr>
            <a:lstStyle/>
            <a:p>
              <a:r>
                <a:rPr lang="en-US" sz="1200" b="1" dirty="0" smtClean="0">
                  <a:solidFill>
                    <a:schemeClr val="accent1"/>
                  </a:solidFill>
                  <a:latin typeface="Samsung InterFace"/>
                  <a:cs typeface="Samsung InterFace"/>
                </a:rPr>
                <a:t>ISO 14971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Audit</a:t>
              </a:r>
              <a:endParaRPr lang="en-US" sz="1200" dirty="0"/>
            </a:p>
          </p:txBody>
        </p:sp>
        <p:pic>
          <p:nvPicPr>
            <p:cNvPr id="62" name="Picture 61"/>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6148016" y="5615516"/>
              <a:ext cx="257235" cy="266700"/>
            </a:xfrm>
            <a:prstGeom prst="rect">
              <a:avLst/>
            </a:prstGeom>
          </p:spPr>
        </p:pic>
      </p:grpSp>
      <p:grpSp>
        <p:nvGrpSpPr>
          <p:cNvPr id="82" name="Group 81"/>
          <p:cNvGrpSpPr/>
          <p:nvPr/>
        </p:nvGrpSpPr>
        <p:grpSpPr>
          <a:xfrm>
            <a:off x="6722533" y="5284973"/>
            <a:ext cx="1419591" cy="620183"/>
            <a:chOff x="7239000" y="5363633"/>
            <a:chExt cx="1419591" cy="620183"/>
          </a:xfrm>
        </p:grpSpPr>
        <p:pic>
          <p:nvPicPr>
            <p:cNvPr id="28" name="Picture 2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239000" y="5363633"/>
              <a:ext cx="622794" cy="613833"/>
            </a:xfrm>
            <a:prstGeom prst="rect">
              <a:avLst/>
            </a:prstGeom>
          </p:spPr>
        </p:pic>
        <p:sp>
          <p:nvSpPr>
            <p:cNvPr id="50" name="Rectangle 49"/>
            <p:cNvSpPr/>
            <p:nvPr/>
          </p:nvSpPr>
          <p:spPr>
            <a:xfrm>
              <a:off x="7840684" y="5532050"/>
              <a:ext cx="817907"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ShareFile</a:t>
              </a:r>
              <a:endParaRPr lang="en-US" sz="1200" dirty="0"/>
            </a:p>
          </p:txBody>
        </p:sp>
        <p:pic>
          <p:nvPicPr>
            <p:cNvPr id="63" name="Picture 62"/>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7587349" y="5717116"/>
              <a:ext cx="257235" cy="266700"/>
            </a:xfrm>
            <a:prstGeom prst="rect">
              <a:avLst/>
            </a:prstGeom>
          </p:spPr>
        </p:pic>
      </p:grpSp>
      <p:grpSp>
        <p:nvGrpSpPr>
          <p:cNvPr id="90" name="Group 89"/>
          <p:cNvGrpSpPr/>
          <p:nvPr/>
        </p:nvGrpSpPr>
        <p:grpSpPr>
          <a:xfrm>
            <a:off x="7031588" y="4312802"/>
            <a:ext cx="1577579" cy="621792"/>
            <a:chOff x="6447365" y="4529667"/>
            <a:chExt cx="1577579" cy="621792"/>
          </a:xfrm>
        </p:grpSpPr>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447365" y="4529667"/>
              <a:ext cx="605428" cy="621792"/>
            </a:xfrm>
            <a:prstGeom prst="rect">
              <a:avLst/>
            </a:prstGeom>
          </p:spPr>
        </p:pic>
        <p:sp>
          <p:nvSpPr>
            <p:cNvPr id="45" name="Rectangle 44"/>
            <p:cNvSpPr/>
            <p:nvPr/>
          </p:nvSpPr>
          <p:spPr>
            <a:xfrm>
              <a:off x="7006717" y="4609731"/>
              <a:ext cx="1018227" cy="461665"/>
            </a:xfrm>
            <a:prstGeom prst="rect">
              <a:avLst/>
            </a:prstGeom>
          </p:spPr>
          <p:txBody>
            <a:bodyPr wrap="none" anchor="t">
              <a:spAutoFit/>
            </a:bodyPr>
            <a:lstStyle/>
            <a:p>
              <a:r>
                <a:rPr lang="en-US" sz="1200" b="1" dirty="0" smtClean="0">
                  <a:solidFill>
                    <a:schemeClr val="accent1"/>
                  </a:solidFill>
                  <a:latin typeface="Samsung InterFace"/>
                  <a:cs typeface="Samsung InterFace"/>
                </a:rPr>
                <a:t>Business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Card Reader</a:t>
              </a:r>
              <a:endParaRPr lang="en-US" sz="1200" dirty="0"/>
            </a:p>
          </p:txBody>
        </p:sp>
        <p:pic>
          <p:nvPicPr>
            <p:cNvPr id="64" name="Picture 63"/>
            <p:cNvPicPr>
              <a:picLocks noChangeAspect="1"/>
            </p:cNvPicPr>
            <p:nvPr/>
          </p:nvPicPr>
          <p:blipFill>
            <a:blip r:embed="rId10" cstate="screen">
              <a:extLst>
                <a:ext uri="{BEBA8EAE-BF5A-486C-A8C5-ECC9F3942E4B}">
                  <a14:imgProps xmlns:a14="http://schemas.microsoft.com/office/drawing/2010/main">
                    <a14:imgLayer r:embed="rId11">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6799949" y="4910800"/>
              <a:ext cx="201985" cy="209417"/>
            </a:xfrm>
            <a:prstGeom prst="rect">
              <a:avLst/>
            </a:prstGeom>
          </p:spPr>
        </p:pic>
      </p:grpSp>
      <p:grpSp>
        <p:nvGrpSpPr>
          <p:cNvPr id="89" name="Group 88"/>
          <p:cNvGrpSpPr/>
          <p:nvPr/>
        </p:nvGrpSpPr>
        <p:grpSpPr>
          <a:xfrm>
            <a:off x="5475252" y="4309374"/>
            <a:ext cx="1131929" cy="628649"/>
            <a:chOff x="4957232" y="4508500"/>
            <a:chExt cx="1131929" cy="628649"/>
          </a:xfrm>
        </p:grpSpPr>
        <p:pic>
          <p:nvPicPr>
            <p:cNvPr id="24" name="Picture 23"/>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957232" y="4508500"/>
              <a:ext cx="599587" cy="621792"/>
            </a:xfrm>
            <a:prstGeom prst="rect">
              <a:avLst/>
            </a:prstGeom>
          </p:spPr>
        </p:pic>
        <p:sp>
          <p:nvSpPr>
            <p:cNvPr id="44" name="Rectangle 43"/>
            <p:cNvSpPr/>
            <p:nvPr/>
          </p:nvSpPr>
          <p:spPr>
            <a:xfrm>
              <a:off x="5518701" y="4680897"/>
              <a:ext cx="570460"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Podio</a:t>
              </a:r>
              <a:endParaRPr lang="en-US" sz="1200" dirty="0"/>
            </a:p>
          </p:txBody>
        </p:sp>
        <p:pic>
          <p:nvPicPr>
            <p:cNvPr id="66" name="Picture 65"/>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5284415" y="4870449"/>
              <a:ext cx="257235" cy="266700"/>
            </a:xfrm>
            <a:prstGeom prst="rect">
              <a:avLst/>
            </a:prstGeom>
          </p:spPr>
        </p:pic>
      </p:grpSp>
      <p:grpSp>
        <p:nvGrpSpPr>
          <p:cNvPr id="88" name="Group 87"/>
          <p:cNvGrpSpPr/>
          <p:nvPr/>
        </p:nvGrpSpPr>
        <p:grpSpPr>
          <a:xfrm>
            <a:off x="3531176" y="4311490"/>
            <a:ext cx="1388832" cy="624417"/>
            <a:chOff x="3352800" y="4546599"/>
            <a:chExt cx="1388832" cy="624417"/>
          </a:xfrm>
        </p:grpSpPr>
        <p:pic>
          <p:nvPicPr>
            <p:cNvPr id="12" name="Picture 1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352800" y="4546599"/>
              <a:ext cx="659250" cy="621792"/>
            </a:xfrm>
            <a:prstGeom prst="rect">
              <a:avLst/>
            </a:prstGeom>
          </p:spPr>
        </p:pic>
        <p:sp>
          <p:nvSpPr>
            <p:cNvPr id="43" name="Rectangle 42"/>
            <p:cNvSpPr/>
            <p:nvPr/>
          </p:nvSpPr>
          <p:spPr>
            <a:xfrm>
              <a:off x="3979885" y="4718996"/>
              <a:ext cx="761747"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Dropbox</a:t>
              </a:r>
              <a:endParaRPr lang="en-US" sz="1200" dirty="0"/>
            </a:p>
          </p:txBody>
        </p:sp>
        <p:pic>
          <p:nvPicPr>
            <p:cNvPr id="67" name="Picture 66"/>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3735015" y="4904316"/>
              <a:ext cx="257235" cy="266700"/>
            </a:xfrm>
            <a:prstGeom prst="rect">
              <a:avLst/>
            </a:prstGeom>
          </p:spPr>
        </p:pic>
      </p:grpSp>
      <p:grpSp>
        <p:nvGrpSpPr>
          <p:cNvPr id="87" name="Group 86"/>
          <p:cNvGrpSpPr/>
          <p:nvPr/>
        </p:nvGrpSpPr>
        <p:grpSpPr>
          <a:xfrm>
            <a:off x="1872480" y="4311902"/>
            <a:ext cx="1447096" cy="623592"/>
            <a:chOff x="1526118" y="4386557"/>
            <a:chExt cx="1447096" cy="623592"/>
          </a:xfrm>
        </p:grpSpPr>
        <p:pic>
          <p:nvPicPr>
            <p:cNvPr id="21" name="Picture 20"/>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526118" y="4386557"/>
              <a:ext cx="605639" cy="621792"/>
            </a:xfrm>
            <a:prstGeom prst="rect">
              <a:avLst/>
            </a:prstGeom>
          </p:spPr>
        </p:pic>
        <p:sp>
          <p:nvSpPr>
            <p:cNvPr id="42" name="Rectangle 41"/>
            <p:cNvSpPr/>
            <p:nvPr/>
          </p:nvSpPr>
          <p:spPr>
            <a:xfrm>
              <a:off x="2096051" y="4558954"/>
              <a:ext cx="877163" cy="276999"/>
            </a:xfrm>
            <a:prstGeom prst="rect">
              <a:avLst/>
            </a:prstGeom>
          </p:spPr>
          <p:txBody>
            <a:bodyPr wrap="none" anchor="t">
              <a:spAutoFit/>
            </a:bodyPr>
            <a:lstStyle/>
            <a:p>
              <a:r>
                <a:rPr lang="en-US" sz="1200" b="1" dirty="0" err="1">
                  <a:solidFill>
                    <a:schemeClr val="accent1"/>
                  </a:solidFill>
                  <a:latin typeface="Samsung InterFace"/>
                  <a:cs typeface="Samsung InterFace"/>
                </a:rPr>
                <a:t>h</a:t>
              </a:r>
              <a:r>
                <a:rPr lang="en-US" sz="1200" b="1" dirty="0" err="1" smtClean="0">
                  <a:solidFill>
                    <a:schemeClr val="accent1"/>
                  </a:solidFill>
                  <a:latin typeface="Samsung InterFace"/>
                  <a:cs typeface="Samsung InterFace"/>
                </a:rPr>
                <a:t>armon.ie</a:t>
              </a:r>
              <a:endParaRPr lang="en-US" sz="1200" dirty="0"/>
            </a:p>
          </p:txBody>
        </p:sp>
        <p:pic>
          <p:nvPicPr>
            <p:cNvPr id="68" name="Picture 67"/>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1855415" y="4743449"/>
              <a:ext cx="257235" cy="266700"/>
            </a:xfrm>
            <a:prstGeom prst="rect">
              <a:avLst/>
            </a:prstGeom>
          </p:spPr>
        </p:pic>
      </p:grpSp>
      <p:grpSp>
        <p:nvGrpSpPr>
          <p:cNvPr id="109" name="Group 108"/>
          <p:cNvGrpSpPr/>
          <p:nvPr/>
        </p:nvGrpSpPr>
        <p:grpSpPr>
          <a:xfrm>
            <a:off x="1016025" y="3369720"/>
            <a:ext cx="1552907" cy="621792"/>
            <a:chOff x="1016025" y="3301984"/>
            <a:chExt cx="1552907" cy="621792"/>
          </a:xfrm>
        </p:grpSpPr>
        <p:grpSp>
          <p:nvGrpSpPr>
            <p:cNvPr id="104" name="Group 103"/>
            <p:cNvGrpSpPr/>
            <p:nvPr/>
          </p:nvGrpSpPr>
          <p:grpSpPr>
            <a:xfrm>
              <a:off x="1016025" y="3301984"/>
              <a:ext cx="1552907" cy="621792"/>
              <a:chOff x="1109133" y="3301984"/>
              <a:chExt cx="1552907" cy="621792"/>
            </a:xfrm>
          </p:grpSpPr>
          <p:pic>
            <p:nvPicPr>
              <p:cNvPr id="9" name="Picture 8"/>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09133" y="3301984"/>
                <a:ext cx="629823" cy="621792"/>
              </a:xfrm>
              <a:prstGeom prst="rect">
                <a:avLst/>
              </a:prstGeom>
            </p:spPr>
          </p:pic>
          <p:sp>
            <p:nvSpPr>
              <p:cNvPr id="37" name="Rectangle 36"/>
              <p:cNvSpPr/>
              <p:nvPr/>
            </p:nvSpPr>
            <p:spPr>
              <a:xfrm>
                <a:off x="1691784" y="3474381"/>
                <a:ext cx="970256"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ClickMobile</a:t>
                </a:r>
                <a:endParaRPr lang="en-US" sz="1200" dirty="0"/>
              </a:p>
            </p:txBody>
          </p:sp>
        </p:grpSp>
        <p:pic>
          <p:nvPicPr>
            <p:cNvPr id="69" name="Picture 68"/>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1381295" y="3651235"/>
              <a:ext cx="257235" cy="266700"/>
            </a:xfrm>
            <a:prstGeom prst="rect">
              <a:avLst/>
            </a:prstGeom>
          </p:spPr>
        </p:pic>
      </p:grpSp>
      <p:grpSp>
        <p:nvGrpSpPr>
          <p:cNvPr id="93" name="Group 92"/>
          <p:cNvGrpSpPr/>
          <p:nvPr/>
        </p:nvGrpSpPr>
        <p:grpSpPr>
          <a:xfrm>
            <a:off x="2925593" y="3369720"/>
            <a:ext cx="1326787" cy="621792"/>
            <a:chOff x="2662767" y="3716865"/>
            <a:chExt cx="1326787" cy="621792"/>
          </a:xfrm>
        </p:grpSpPr>
        <p:pic>
          <p:nvPicPr>
            <p:cNvPr id="23" name="Picture 22"/>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2662767" y="3716865"/>
              <a:ext cx="606437" cy="621792"/>
            </a:xfrm>
            <a:prstGeom prst="rect">
              <a:avLst/>
            </a:prstGeom>
          </p:spPr>
        </p:pic>
        <p:sp>
          <p:nvSpPr>
            <p:cNvPr id="38" name="Rectangle 37"/>
            <p:cNvSpPr/>
            <p:nvPr/>
          </p:nvSpPr>
          <p:spPr>
            <a:xfrm>
              <a:off x="3239051" y="3889262"/>
              <a:ext cx="750503"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Onvelop</a:t>
              </a:r>
              <a:endParaRPr lang="en-US" sz="1200" dirty="0"/>
            </a:p>
          </p:txBody>
        </p:sp>
        <p:pic>
          <p:nvPicPr>
            <p:cNvPr id="70" name="Picture 69"/>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2998416" y="4057647"/>
              <a:ext cx="257235" cy="266700"/>
            </a:xfrm>
            <a:prstGeom prst="rect">
              <a:avLst/>
            </a:prstGeom>
          </p:spPr>
        </p:pic>
      </p:grpSp>
      <p:grpSp>
        <p:nvGrpSpPr>
          <p:cNvPr id="92" name="Group 91"/>
          <p:cNvGrpSpPr/>
          <p:nvPr/>
        </p:nvGrpSpPr>
        <p:grpSpPr>
          <a:xfrm>
            <a:off x="4770676" y="3369720"/>
            <a:ext cx="1468520" cy="621792"/>
            <a:chOff x="4809066" y="3708400"/>
            <a:chExt cx="1468520" cy="621792"/>
          </a:xfrm>
        </p:grpSpPr>
        <p:pic>
          <p:nvPicPr>
            <p:cNvPr id="13" name="Picture 12"/>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4809066" y="3708400"/>
              <a:ext cx="629194" cy="621792"/>
            </a:xfrm>
            <a:prstGeom prst="rect">
              <a:avLst/>
            </a:prstGeom>
          </p:spPr>
        </p:pic>
        <p:sp>
          <p:nvSpPr>
            <p:cNvPr id="39" name="Rectangle 38"/>
            <p:cNvSpPr/>
            <p:nvPr/>
          </p:nvSpPr>
          <p:spPr>
            <a:xfrm>
              <a:off x="5393817" y="3788464"/>
              <a:ext cx="883769" cy="461665"/>
            </a:xfrm>
            <a:prstGeom prst="rect">
              <a:avLst/>
            </a:prstGeom>
          </p:spPr>
          <p:txBody>
            <a:bodyPr wrap="none" anchor="t">
              <a:spAutoFit/>
            </a:bodyPr>
            <a:lstStyle/>
            <a:p>
              <a:r>
                <a:rPr lang="en-US" sz="1200" b="1" dirty="0" err="1" smtClean="0">
                  <a:solidFill>
                    <a:schemeClr val="accent1"/>
                  </a:solidFill>
                  <a:latin typeface="Samsung InterFace"/>
                  <a:cs typeface="Samsung InterFace"/>
                </a:rPr>
                <a:t>docLinker</a:t>
              </a:r>
              <a:r>
                <a:rPr lang="en-US" sz="1200" b="1" dirty="0">
                  <a:solidFill>
                    <a:schemeClr val="accent1"/>
                  </a:solidFill>
                  <a:latin typeface="Samsung InterFace"/>
                  <a:cs typeface="Samsung InterFace"/>
                </a:rPr>
                <a:t/>
              </a:r>
              <a:br>
                <a:rPr lang="en-US" sz="1200" b="1" dirty="0">
                  <a:solidFill>
                    <a:schemeClr val="accent1"/>
                  </a:solidFill>
                  <a:latin typeface="Samsung InterFace"/>
                  <a:cs typeface="Samsung InterFace"/>
                </a:rPr>
              </a:br>
              <a:r>
                <a:rPr lang="en-US" sz="1200" b="1" dirty="0" smtClean="0">
                  <a:solidFill>
                    <a:schemeClr val="accent1"/>
                  </a:solidFill>
                  <a:latin typeface="Samsung InterFace"/>
                  <a:cs typeface="Samsung InterFace"/>
                </a:rPr>
                <a:t>Scan &amp; Fill</a:t>
              </a:r>
              <a:endParaRPr lang="en-US" sz="1200" dirty="0"/>
            </a:p>
          </p:txBody>
        </p:sp>
        <p:pic>
          <p:nvPicPr>
            <p:cNvPr id="71" name="Picture 70"/>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5199749" y="4049180"/>
              <a:ext cx="257235" cy="266700"/>
            </a:xfrm>
            <a:prstGeom prst="rect">
              <a:avLst/>
            </a:prstGeom>
          </p:spPr>
        </p:pic>
      </p:grpSp>
      <p:grpSp>
        <p:nvGrpSpPr>
          <p:cNvPr id="91" name="Group 90"/>
          <p:cNvGrpSpPr/>
          <p:nvPr/>
        </p:nvGrpSpPr>
        <p:grpSpPr>
          <a:xfrm>
            <a:off x="6688666" y="3369720"/>
            <a:ext cx="1318857" cy="632882"/>
            <a:chOff x="7010400" y="3716865"/>
            <a:chExt cx="1318857" cy="632882"/>
          </a:xfrm>
        </p:grpSpPr>
        <p:pic>
          <p:nvPicPr>
            <p:cNvPr id="14" name="Picture 13"/>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7010400" y="3716865"/>
              <a:ext cx="606808" cy="621792"/>
            </a:xfrm>
            <a:prstGeom prst="rect">
              <a:avLst/>
            </a:prstGeom>
          </p:spPr>
        </p:pic>
        <p:sp>
          <p:nvSpPr>
            <p:cNvPr id="40" name="Rectangle 39"/>
            <p:cNvSpPr/>
            <p:nvPr/>
          </p:nvSpPr>
          <p:spPr>
            <a:xfrm>
              <a:off x="7580334" y="3889262"/>
              <a:ext cx="748923"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Clarizen</a:t>
              </a:r>
              <a:endParaRPr lang="en-US" sz="1200" dirty="0"/>
            </a:p>
          </p:txBody>
        </p:sp>
        <p:pic>
          <p:nvPicPr>
            <p:cNvPr id="72" name="Picture 71"/>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7358749" y="4083047"/>
              <a:ext cx="257235" cy="266700"/>
            </a:xfrm>
            <a:prstGeom prst="rect">
              <a:avLst/>
            </a:prstGeom>
          </p:spPr>
        </p:pic>
      </p:grpSp>
      <p:grpSp>
        <p:nvGrpSpPr>
          <p:cNvPr id="99" name="Group 98"/>
          <p:cNvGrpSpPr/>
          <p:nvPr/>
        </p:nvGrpSpPr>
        <p:grpSpPr>
          <a:xfrm>
            <a:off x="7031588" y="2450078"/>
            <a:ext cx="1701213" cy="628648"/>
            <a:chOff x="7450667" y="2747432"/>
            <a:chExt cx="1701213" cy="628648"/>
          </a:xfrm>
        </p:grpSpPr>
        <p:pic>
          <p:nvPicPr>
            <p:cNvPr id="26" name="Picture 25"/>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7450667" y="2747432"/>
              <a:ext cx="654517" cy="621792"/>
            </a:xfrm>
            <a:prstGeom prst="rect">
              <a:avLst/>
            </a:prstGeom>
          </p:spPr>
        </p:pic>
        <p:sp>
          <p:nvSpPr>
            <p:cNvPr id="36" name="Rectangle 35"/>
            <p:cNvSpPr/>
            <p:nvPr/>
          </p:nvSpPr>
          <p:spPr>
            <a:xfrm>
              <a:off x="8043884" y="2827496"/>
              <a:ext cx="1107996" cy="461665"/>
            </a:xfrm>
            <a:prstGeom prst="rect">
              <a:avLst/>
            </a:prstGeom>
          </p:spPr>
          <p:txBody>
            <a:bodyPr wrap="none" anchor="t">
              <a:spAutoFit/>
            </a:bodyPr>
            <a:lstStyle/>
            <a:p>
              <a:r>
                <a:rPr lang="en-US" sz="1200" b="1" dirty="0" smtClean="0">
                  <a:solidFill>
                    <a:schemeClr val="accent1"/>
                  </a:solidFill>
                  <a:latin typeface="Samsung InterFace"/>
                  <a:cs typeface="Samsung InterFace"/>
                </a:rPr>
                <a:t>SAP Payment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Approvals</a:t>
              </a:r>
              <a:endParaRPr lang="en-US" sz="1200" dirty="0"/>
            </a:p>
          </p:txBody>
        </p:sp>
        <p:pic>
          <p:nvPicPr>
            <p:cNvPr id="73" name="Picture 72"/>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7832882" y="3109380"/>
              <a:ext cx="257235" cy="266700"/>
            </a:xfrm>
            <a:prstGeom prst="rect">
              <a:avLst/>
            </a:prstGeom>
          </p:spPr>
        </p:pic>
      </p:grpSp>
      <p:grpSp>
        <p:nvGrpSpPr>
          <p:cNvPr id="98" name="Group 97"/>
          <p:cNvGrpSpPr/>
          <p:nvPr/>
        </p:nvGrpSpPr>
        <p:grpSpPr>
          <a:xfrm>
            <a:off x="5475252" y="2450078"/>
            <a:ext cx="1466767" cy="621792"/>
            <a:chOff x="5672667" y="2747432"/>
            <a:chExt cx="1466767" cy="621792"/>
          </a:xfrm>
        </p:grpSpPr>
        <p:pic>
          <p:nvPicPr>
            <p:cNvPr id="19" name="Picture 18"/>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5672667" y="2747432"/>
              <a:ext cx="557467" cy="621792"/>
            </a:xfrm>
            <a:prstGeom prst="rect">
              <a:avLst/>
            </a:prstGeom>
          </p:spPr>
        </p:pic>
        <p:sp>
          <p:nvSpPr>
            <p:cNvPr id="35" name="Rectangle 34"/>
            <p:cNvSpPr/>
            <p:nvPr/>
          </p:nvSpPr>
          <p:spPr>
            <a:xfrm>
              <a:off x="6198151" y="2827496"/>
              <a:ext cx="941283" cy="461665"/>
            </a:xfrm>
            <a:prstGeom prst="rect">
              <a:avLst/>
            </a:prstGeom>
          </p:spPr>
          <p:txBody>
            <a:bodyPr wrap="none" anchor="t">
              <a:spAutoFit/>
            </a:bodyPr>
            <a:lstStyle/>
            <a:p>
              <a:r>
                <a:rPr lang="en-US" sz="1200" b="1" dirty="0" err="1" smtClean="0">
                  <a:solidFill>
                    <a:schemeClr val="accent1"/>
                  </a:solidFill>
                  <a:latin typeface="Samsung InterFace"/>
                  <a:cs typeface="Samsung InterFace"/>
                </a:rPr>
                <a:t>GotoAssist</a:t>
              </a:r>
              <a:r>
                <a:rPr lang="en-US" sz="1200" b="1" dirty="0" smtClean="0">
                  <a:solidFill>
                    <a:schemeClr val="accent1"/>
                  </a:solidFill>
                  <a:latin typeface="Samsung InterFace"/>
                  <a:cs typeface="Samsung InterFace"/>
                </a:rPr>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Customer</a:t>
              </a:r>
              <a:endParaRPr lang="en-US" sz="1200" dirty="0"/>
            </a:p>
          </p:txBody>
        </p:sp>
        <p:pic>
          <p:nvPicPr>
            <p:cNvPr id="74" name="Picture 73"/>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5970216" y="3100913"/>
              <a:ext cx="257235" cy="266700"/>
            </a:xfrm>
            <a:prstGeom prst="rect">
              <a:avLst/>
            </a:prstGeom>
          </p:spPr>
        </p:pic>
      </p:grpSp>
      <p:grpSp>
        <p:nvGrpSpPr>
          <p:cNvPr id="108" name="Group 107"/>
          <p:cNvGrpSpPr/>
          <p:nvPr/>
        </p:nvGrpSpPr>
        <p:grpSpPr>
          <a:xfrm>
            <a:off x="3531176" y="2450078"/>
            <a:ext cx="1837573" cy="646331"/>
            <a:chOff x="3368973" y="2471060"/>
            <a:chExt cx="1837573" cy="646331"/>
          </a:xfrm>
        </p:grpSpPr>
        <p:sp>
          <p:nvSpPr>
            <p:cNvPr id="34" name="Rectangle 33"/>
            <p:cNvSpPr/>
            <p:nvPr/>
          </p:nvSpPr>
          <p:spPr>
            <a:xfrm>
              <a:off x="3951606" y="2471060"/>
              <a:ext cx="1254940" cy="646331"/>
            </a:xfrm>
            <a:prstGeom prst="rect">
              <a:avLst/>
            </a:prstGeom>
          </p:spPr>
          <p:txBody>
            <a:bodyPr wrap="none" anchor="t">
              <a:spAutoFit/>
            </a:bodyPr>
            <a:lstStyle/>
            <a:p>
              <a:r>
                <a:rPr lang="en-US" sz="1200" b="1" dirty="0" err="1" smtClean="0">
                  <a:solidFill>
                    <a:schemeClr val="accent1"/>
                  </a:solidFill>
                  <a:latin typeface="Samsung InterFace"/>
                  <a:cs typeface="Samsung InterFace"/>
                </a:rPr>
                <a:t>powerOne</a:t>
              </a:r>
              <a:r>
                <a:rPr lang="en-US" sz="1200" b="1" dirty="0" smtClean="0">
                  <a:solidFill>
                    <a:schemeClr val="accent1"/>
                  </a:solidFill>
                  <a:latin typeface="Samsung InterFace"/>
                  <a:cs typeface="Samsung InterFace"/>
                </a:rPr>
                <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Business</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Calculator - Lite</a:t>
              </a:r>
              <a:endParaRPr lang="en-US" sz="1200" dirty="0"/>
            </a:p>
          </p:txBody>
        </p:sp>
        <p:grpSp>
          <p:nvGrpSpPr>
            <p:cNvPr id="107" name="Group 106"/>
            <p:cNvGrpSpPr/>
            <p:nvPr/>
          </p:nvGrpSpPr>
          <p:grpSpPr>
            <a:xfrm>
              <a:off x="3368973" y="2479901"/>
              <a:ext cx="648333" cy="628648"/>
              <a:chOff x="3368973" y="2431028"/>
              <a:chExt cx="648333" cy="628648"/>
            </a:xfrm>
          </p:grpSpPr>
          <p:pic>
            <p:nvPicPr>
              <p:cNvPr id="25" name="Picture 24"/>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368973" y="2431028"/>
                <a:ext cx="648333" cy="621792"/>
              </a:xfrm>
              <a:prstGeom prst="rect">
                <a:avLst/>
              </a:prstGeom>
            </p:spPr>
          </p:pic>
          <p:pic>
            <p:nvPicPr>
              <p:cNvPr id="75" name="Picture 74"/>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3721556" y="2792976"/>
                <a:ext cx="257235" cy="266700"/>
              </a:xfrm>
              <a:prstGeom prst="rect">
                <a:avLst/>
              </a:prstGeom>
            </p:spPr>
          </p:pic>
        </p:grpSp>
      </p:grpSp>
      <p:grpSp>
        <p:nvGrpSpPr>
          <p:cNvPr id="96" name="Group 95"/>
          <p:cNvGrpSpPr/>
          <p:nvPr/>
        </p:nvGrpSpPr>
        <p:grpSpPr>
          <a:xfrm>
            <a:off x="1872480" y="2450078"/>
            <a:ext cx="1382853" cy="621792"/>
            <a:chOff x="2849033" y="2747432"/>
            <a:chExt cx="1382853" cy="621792"/>
          </a:xfrm>
        </p:grpSpPr>
        <p:pic>
          <p:nvPicPr>
            <p:cNvPr id="17" name="Picture 16"/>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2849033" y="2747432"/>
              <a:ext cx="633984" cy="621792"/>
            </a:xfrm>
            <a:prstGeom prst="rect">
              <a:avLst/>
            </a:prstGeom>
          </p:spPr>
        </p:pic>
        <p:sp>
          <p:nvSpPr>
            <p:cNvPr id="33" name="Rectangle 32"/>
            <p:cNvSpPr/>
            <p:nvPr/>
          </p:nvSpPr>
          <p:spPr>
            <a:xfrm>
              <a:off x="3431667" y="2919829"/>
              <a:ext cx="800219"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Evernote</a:t>
              </a:r>
              <a:endParaRPr lang="en-US" sz="1200" dirty="0"/>
            </a:p>
          </p:txBody>
        </p:sp>
        <p:pic>
          <p:nvPicPr>
            <p:cNvPr id="76" name="Picture 75"/>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3218551" y="3100913"/>
              <a:ext cx="257235" cy="266700"/>
            </a:xfrm>
            <a:prstGeom prst="rect">
              <a:avLst/>
            </a:prstGeom>
          </p:spPr>
        </p:pic>
      </p:grpSp>
      <p:grpSp>
        <p:nvGrpSpPr>
          <p:cNvPr id="95" name="Group 94"/>
          <p:cNvGrpSpPr/>
          <p:nvPr/>
        </p:nvGrpSpPr>
        <p:grpSpPr>
          <a:xfrm>
            <a:off x="338672" y="2450078"/>
            <a:ext cx="1342635" cy="621792"/>
            <a:chOff x="1227668" y="2747432"/>
            <a:chExt cx="1342635" cy="621792"/>
          </a:xfrm>
        </p:grpSpPr>
        <p:pic>
          <p:nvPicPr>
            <p:cNvPr id="18" name="Picture 17"/>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227668" y="2747432"/>
              <a:ext cx="578409" cy="621792"/>
            </a:xfrm>
            <a:prstGeom prst="rect">
              <a:avLst/>
            </a:prstGeom>
          </p:spPr>
        </p:pic>
        <p:sp>
          <p:nvSpPr>
            <p:cNvPr id="32" name="Rectangle 31"/>
            <p:cNvSpPr/>
            <p:nvPr/>
          </p:nvSpPr>
          <p:spPr>
            <a:xfrm>
              <a:off x="1770084" y="2919829"/>
              <a:ext cx="800219" cy="276999"/>
            </a:xfrm>
            <a:prstGeom prst="rect">
              <a:avLst/>
            </a:prstGeom>
          </p:spPr>
          <p:txBody>
            <a:bodyPr wrap="none" anchor="t">
              <a:spAutoFit/>
            </a:bodyPr>
            <a:lstStyle/>
            <a:p>
              <a:r>
                <a:rPr lang="en-US" sz="1200" b="1" dirty="0" err="1" smtClean="0">
                  <a:solidFill>
                    <a:schemeClr val="accent1"/>
                  </a:solidFill>
                  <a:latin typeface="Samsung InterFace"/>
                  <a:cs typeface="Samsung InterFace"/>
                </a:rPr>
                <a:t>GoFormz</a:t>
              </a:r>
              <a:endParaRPr lang="en-US" sz="1200" dirty="0"/>
            </a:p>
          </p:txBody>
        </p:sp>
        <p:pic>
          <p:nvPicPr>
            <p:cNvPr id="77" name="Picture 76"/>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1542151" y="3083980"/>
              <a:ext cx="257235" cy="266700"/>
            </a:xfrm>
            <a:prstGeom prst="rect">
              <a:avLst/>
            </a:prstGeom>
          </p:spPr>
        </p:pic>
      </p:grpSp>
      <p:grpSp>
        <p:nvGrpSpPr>
          <p:cNvPr id="100" name="Group 99"/>
          <p:cNvGrpSpPr/>
          <p:nvPr/>
        </p:nvGrpSpPr>
        <p:grpSpPr>
          <a:xfrm>
            <a:off x="1016025" y="1508358"/>
            <a:ext cx="1866902" cy="621792"/>
            <a:chOff x="905932" y="1998133"/>
            <a:chExt cx="1866902" cy="621792"/>
          </a:xfrm>
        </p:grpSpPr>
        <p:pic>
          <p:nvPicPr>
            <p:cNvPr id="2" name="Picture 1"/>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905932" y="1998133"/>
              <a:ext cx="647016" cy="621792"/>
            </a:xfrm>
            <a:prstGeom prst="rect">
              <a:avLst/>
            </a:prstGeom>
          </p:spPr>
        </p:pic>
        <p:sp>
          <p:nvSpPr>
            <p:cNvPr id="5" name="Rectangle 4"/>
            <p:cNvSpPr/>
            <p:nvPr/>
          </p:nvSpPr>
          <p:spPr>
            <a:xfrm>
              <a:off x="1496484" y="2078197"/>
              <a:ext cx="1276350" cy="461665"/>
            </a:xfrm>
            <a:prstGeom prst="rect">
              <a:avLst/>
            </a:prstGeom>
          </p:spPr>
          <p:txBody>
            <a:bodyPr wrap="square">
              <a:spAutoFit/>
            </a:bodyPr>
            <a:lstStyle/>
            <a:p>
              <a:r>
                <a:rPr lang="en-US" sz="1200" b="1" dirty="0" err="1" smtClean="0">
                  <a:latin typeface="Samsung InterFace"/>
                  <a:cs typeface="Samsung InterFace"/>
                </a:rPr>
                <a:t>OfficeSuite</a:t>
              </a:r>
              <a:r>
                <a:rPr lang="en-US" sz="1200" b="1" dirty="0" smtClean="0">
                  <a:latin typeface="Samsung InterFace"/>
                  <a:cs typeface="Samsung InterFace"/>
                </a:rPr>
                <a:t> 7</a:t>
              </a:r>
            </a:p>
            <a:p>
              <a:r>
                <a:rPr lang="en-US" sz="1200" b="1" dirty="0" smtClean="0">
                  <a:latin typeface="Samsung InterFace"/>
                  <a:cs typeface="Samsung InterFace"/>
                </a:rPr>
                <a:t>Pro</a:t>
              </a:r>
              <a:endParaRPr lang="en-US" sz="1200" b="1" dirty="0">
                <a:latin typeface="Samsung InterFace"/>
                <a:cs typeface="Samsung InterFace"/>
              </a:endParaRPr>
            </a:p>
          </p:txBody>
        </p:sp>
        <p:pic>
          <p:nvPicPr>
            <p:cNvPr id="78" name="Picture 77"/>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1262751" y="2321980"/>
              <a:ext cx="257235" cy="266700"/>
            </a:xfrm>
            <a:prstGeom prst="rect">
              <a:avLst/>
            </a:prstGeom>
          </p:spPr>
        </p:pic>
      </p:grpSp>
      <p:grpSp>
        <p:nvGrpSpPr>
          <p:cNvPr id="101" name="Group 100"/>
          <p:cNvGrpSpPr/>
          <p:nvPr/>
        </p:nvGrpSpPr>
        <p:grpSpPr>
          <a:xfrm>
            <a:off x="2925593" y="1566314"/>
            <a:ext cx="1396655" cy="624414"/>
            <a:chOff x="3136444" y="1998133"/>
            <a:chExt cx="1396655" cy="624414"/>
          </a:xfrm>
        </p:grpSpPr>
        <p:pic>
          <p:nvPicPr>
            <p:cNvPr id="8" name="Picture 7"/>
            <p:cNvPicPr>
              <a:picLocks noChangeAspect="1"/>
            </p:cNvPicPr>
            <p:nvPr/>
          </p:nvPicPr>
          <p:blipFill rotWithShape="1">
            <a:blip r:embed="rId25" cstate="screen">
              <a:extLst>
                <a:ext uri="{28A0092B-C50C-407E-A947-70E740481C1C}">
                  <a14:useLocalDpi xmlns:a14="http://schemas.microsoft.com/office/drawing/2010/main"/>
                </a:ext>
              </a:extLst>
            </a:blip>
            <a:srcRect/>
            <a:stretch/>
          </p:blipFill>
          <p:spPr>
            <a:xfrm>
              <a:off x="3136444" y="1998133"/>
              <a:ext cx="644000" cy="621792"/>
            </a:xfrm>
            <a:prstGeom prst="rect">
              <a:avLst/>
            </a:prstGeom>
            <a:solidFill>
              <a:srgbClr val="F3F3F3"/>
            </a:solidFill>
          </p:spPr>
        </p:pic>
        <p:sp>
          <p:nvSpPr>
            <p:cNvPr id="6" name="Rectangle 5"/>
            <p:cNvSpPr/>
            <p:nvPr/>
          </p:nvSpPr>
          <p:spPr>
            <a:xfrm>
              <a:off x="3738584" y="2170530"/>
              <a:ext cx="794515" cy="276999"/>
            </a:xfrm>
            <a:prstGeom prst="rect">
              <a:avLst/>
            </a:prstGeom>
          </p:spPr>
          <p:txBody>
            <a:bodyPr wrap="none" anchor="t">
              <a:spAutoFit/>
            </a:bodyPr>
            <a:lstStyle/>
            <a:p>
              <a:r>
                <a:rPr lang="en-US" sz="1200" b="1" dirty="0" err="1">
                  <a:solidFill>
                    <a:schemeClr val="accent1"/>
                  </a:solidFill>
                  <a:latin typeface="Samsung InterFace"/>
                  <a:cs typeface="Samsung InterFace"/>
                </a:rPr>
                <a:t>CloudON</a:t>
              </a:r>
              <a:endParaRPr lang="en-US" sz="1200" dirty="0"/>
            </a:p>
          </p:txBody>
        </p:sp>
        <p:pic>
          <p:nvPicPr>
            <p:cNvPr id="79" name="Picture 78"/>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3514885" y="2355847"/>
              <a:ext cx="257235" cy="266700"/>
            </a:xfrm>
            <a:prstGeom prst="rect">
              <a:avLst/>
            </a:prstGeom>
          </p:spPr>
        </p:pic>
      </p:grpSp>
      <p:grpSp>
        <p:nvGrpSpPr>
          <p:cNvPr id="102" name="Group 101"/>
          <p:cNvGrpSpPr/>
          <p:nvPr/>
        </p:nvGrpSpPr>
        <p:grpSpPr>
          <a:xfrm>
            <a:off x="4770676" y="1507047"/>
            <a:ext cx="1513792" cy="624414"/>
            <a:chOff x="4643967" y="1998133"/>
            <a:chExt cx="1513792" cy="624414"/>
          </a:xfrm>
        </p:grpSpPr>
        <p:pic>
          <p:nvPicPr>
            <p:cNvPr id="10" name="Picture 9"/>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4643967" y="1998133"/>
              <a:ext cx="601293" cy="621792"/>
            </a:xfrm>
            <a:prstGeom prst="rect">
              <a:avLst/>
            </a:prstGeom>
          </p:spPr>
        </p:pic>
        <p:sp>
          <p:nvSpPr>
            <p:cNvPr id="11" name="Rectangle 10"/>
            <p:cNvSpPr/>
            <p:nvPr/>
          </p:nvSpPr>
          <p:spPr>
            <a:xfrm>
              <a:off x="5201201" y="2078197"/>
              <a:ext cx="956558" cy="461665"/>
            </a:xfrm>
            <a:prstGeom prst="rect">
              <a:avLst/>
            </a:prstGeom>
          </p:spPr>
          <p:txBody>
            <a:bodyPr wrap="none">
              <a:spAutoFit/>
            </a:bodyPr>
            <a:lstStyle/>
            <a:p>
              <a:r>
                <a:rPr lang="en-US" sz="1200" b="1" dirty="0" smtClean="0">
                  <a:solidFill>
                    <a:schemeClr val="accent1"/>
                  </a:solidFill>
                  <a:latin typeface="Samsung InterFace"/>
                  <a:cs typeface="Samsung InterFace"/>
                </a:rPr>
                <a:t>Conversion</a:t>
              </a:r>
              <a:br>
                <a:rPr lang="en-US" sz="1200" b="1" dirty="0" smtClean="0">
                  <a:solidFill>
                    <a:schemeClr val="accent1"/>
                  </a:solidFill>
                  <a:latin typeface="Samsung InterFace"/>
                  <a:cs typeface="Samsung InterFace"/>
                </a:rPr>
              </a:br>
              <a:r>
                <a:rPr lang="en-US" sz="1200" b="1" dirty="0" smtClean="0">
                  <a:solidFill>
                    <a:schemeClr val="accent1"/>
                  </a:solidFill>
                  <a:latin typeface="Samsung InterFace"/>
                  <a:cs typeface="Samsung InterFace"/>
                </a:rPr>
                <a:t>Calculator</a:t>
              </a:r>
              <a:endParaRPr lang="en-US" sz="1200" dirty="0"/>
            </a:p>
          </p:txBody>
        </p:sp>
        <p:pic>
          <p:nvPicPr>
            <p:cNvPr id="80" name="Picture 79"/>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5005018" y="2355847"/>
              <a:ext cx="257235" cy="266700"/>
            </a:xfrm>
            <a:prstGeom prst="rect">
              <a:avLst/>
            </a:prstGeom>
          </p:spPr>
        </p:pic>
      </p:grpSp>
      <p:grpSp>
        <p:nvGrpSpPr>
          <p:cNvPr id="103" name="Group 102"/>
          <p:cNvGrpSpPr/>
          <p:nvPr/>
        </p:nvGrpSpPr>
        <p:grpSpPr>
          <a:xfrm>
            <a:off x="6722533" y="1507047"/>
            <a:ext cx="1450318" cy="624414"/>
            <a:chOff x="6722533" y="1998133"/>
            <a:chExt cx="1450318" cy="624414"/>
          </a:xfrm>
        </p:grpSpPr>
        <p:pic>
          <p:nvPicPr>
            <p:cNvPr id="20" name="Picture 19"/>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6722533" y="1998133"/>
              <a:ext cx="599585" cy="621792"/>
            </a:xfrm>
            <a:prstGeom prst="rect">
              <a:avLst/>
            </a:prstGeom>
          </p:spPr>
        </p:pic>
        <p:sp>
          <p:nvSpPr>
            <p:cNvPr id="31" name="Rectangle 30"/>
            <p:cNvSpPr/>
            <p:nvPr/>
          </p:nvSpPr>
          <p:spPr>
            <a:xfrm>
              <a:off x="7275534" y="2170530"/>
              <a:ext cx="897317" cy="276999"/>
            </a:xfrm>
            <a:prstGeom prst="rect">
              <a:avLst/>
            </a:prstGeom>
          </p:spPr>
          <p:txBody>
            <a:bodyPr wrap="none">
              <a:spAutoFit/>
            </a:bodyPr>
            <a:lstStyle/>
            <a:p>
              <a:r>
                <a:rPr lang="en-US" sz="1200" b="1" dirty="0" err="1" smtClean="0">
                  <a:solidFill>
                    <a:schemeClr val="accent1"/>
                  </a:solidFill>
                  <a:latin typeface="Samsung InterFace"/>
                  <a:cs typeface="Samsung InterFace"/>
                </a:rPr>
                <a:t>GotoMyPC</a:t>
              </a:r>
              <a:endParaRPr lang="en-US" sz="1200" dirty="0"/>
            </a:p>
          </p:txBody>
        </p:sp>
        <p:pic>
          <p:nvPicPr>
            <p:cNvPr id="81" name="Picture 80"/>
            <p:cNvPicPr>
              <a:picLocks noChangeAspect="1"/>
            </p:cNvPicPr>
            <p:nvPr/>
          </p:nvPicPr>
          <p:blipFill>
            <a:blip r:embed="rId3" cstate="screen">
              <a:extLst>
                <a:ext uri="{BEBA8EAE-BF5A-486C-A8C5-ECC9F3942E4B}">
                  <a14:imgProps xmlns:a14="http://schemas.microsoft.com/office/drawing/2010/main">
                    <a14:imgLayer r:embed="rId4">
                      <a14:imgEffect>
                        <a14:backgroundRemoval t="323" b="100000" l="0" r="100000">
                          <a14:backgroundMark x1="41472" y1="28387" x2="41472" y2="28387"/>
                        </a14:backgroundRemoval>
                      </a14:imgEffect>
                    </a14:imgLayer>
                  </a14:imgProps>
                </a:ext>
                <a:ext uri="{28A0092B-C50C-407E-A947-70E740481C1C}">
                  <a14:useLocalDpi xmlns:a14="http://schemas.microsoft.com/office/drawing/2010/main"/>
                </a:ext>
              </a:extLst>
            </a:blip>
            <a:stretch>
              <a:fillRect/>
            </a:stretch>
          </p:blipFill>
          <p:spPr>
            <a:xfrm>
              <a:off x="7070885" y="2355847"/>
              <a:ext cx="257235" cy="266700"/>
            </a:xfrm>
            <a:prstGeom prst="rect">
              <a:avLst/>
            </a:prstGeom>
          </p:spPr>
        </p:pic>
      </p:grpSp>
    </p:spTree>
    <p:extLst>
      <p:ext uri="{BB962C8B-B14F-4D97-AF65-F5344CB8AC3E}">
        <p14:creationId xmlns:p14="http://schemas.microsoft.com/office/powerpoint/2010/main" val="1241449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fltVal val="0"/>
                                          </p:val>
                                        </p:tav>
                                        <p:tav tm="100000">
                                          <p:val>
                                            <p:strVal val="#ppt_h"/>
                                          </p:val>
                                        </p:tav>
                                      </p:tavLst>
                                    </p:anim>
                                    <p:animEffect transition="in" filter="fade">
                                      <p:cBhvr>
                                        <p:cTn id="9" dur="500"/>
                                        <p:tgtEl>
                                          <p:spTgt spid="10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par>
                                <p:cTn id="16" presetID="53" presetClass="entr" presetSubtype="16"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p:cTn id="18" dur="500" fill="hold"/>
                                        <p:tgtEl>
                                          <p:spTgt spid="108"/>
                                        </p:tgtEl>
                                        <p:attrNameLst>
                                          <p:attrName>ppt_w</p:attrName>
                                        </p:attrNameLst>
                                      </p:cBhvr>
                                      <p:tavLst>
                                        <p:tav tm="0">
                                          <p:val>
                                            <p:fltVal val="0"/>
                                          </p:val>
                                        </p:tav>
                                        <p:tav tm="100000">
                                          <p:val>
                                            <p:strVal val="#ppt_w"/>
                                          </p:val>
                                        </p:tav>
                                      </p:tavLst>
                                    </p:anim>
                                    <p:anim calcmode="lin" valueType="num">
                                      <p:cBhvr>
                                        <p:cTn id="19" dur="500" fill="hold"/>
                                        <p:tgtEl>
                                          <p:spTgt spid="108"/>
                                        </p:tgtEl>
                                        <p:attrNameLst>
                                          <p:attrName>ppt_h</p:attrName>
                                        </p:attrNameLst>
                                      </p:cBhvr>
                                      <p:tavLst>
                                        <p:tav tm="0">
                                          <p:val>
                                            <p:fltVal val="0"/>
                                          </p:val>
                                        </p:tav>
                                        <p:tav tm="100000">
                                          <p:val>
                                            <p:strVal val="#ppt_h"/>
                                          </p:val>
                                        </p:tav>
                                      </p:tavLst>
                                    </p:anim>
                                    <p:animEffect transition="in" filter="fade">
                                      <p:cBhvr>
                                        <p:cTn id="20" dur="500"/>
                                        <p:tgtEl>
                                          <p:spTgt spid="108"/>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95"/>
                                        </p:tgtEl>
                                        <p:attrNameLst>
                                          <p:attrName>style.visibility</p:attrName>
                                        </p:attrNameLst>
                                      </p:cBhvr>
                                      <p:to>
                                        <p:strVal val="visible"/>
                                      </p:to>
                                    </p:set>
                                    <p:anim calcmode="lin" valueType="num">
                                      <p:cBhvr>
                                        <p:cTn id="24" dur="500" fill="hold"/>
                                        <p:tgtEl>
                                          <p:spTgt spid="95"/>
                                        </p:tgtEl>
                                        <p:attrNameLst>
                                          <p:attrName>ppt_w</p:attrName>
                                        </p:attrNameLst>
                                      </p:cBhvr>
                                      <p:tavLst>
                                        <p:tav tm="0">
                                          <p:val>
                                            <p:fltVal val="0"/>
                                          </p:val>
                                        </p:tav>
                                        <p:tav tm="100000">
                                          <p:val>
                                            <p:strVal val="#ppt_w"/>
                                          </p:val>
                                        </p:tav>
                                      </p:tavLst>
                                    </p:anim>
                                    <p:anim calcmode="lin" valueType="num">
                                      <p:cBhvr>
                                        <p:cTn id="25" dur="500" fill="hold"/>
                                        <p:tgtEl>
                                          <p:spTgt spid="95"/>
                                        </p:tgtEl>
                                        <p:attrNameLst>
                                          <p:attrName>ppt_h</p:attrName>
                                        </p:attrNameLst>
                                      </p:cBhvr>
                                      <p:tavLst>
                                        <p:tav tm="0">
                                          <p:val>
                                            <p:fltVal val="0"/>
                                          </p:val>
                                        </p:tav>
                                        <p:tav tm="100000">
                                          <p:val>
                                            <p:strVal val="#ppt_h"/>
                                          </p:val>
                                        </p:tav>
                                      </p:tavLst>
                                    </p:anim>
                                    <p:animEffect transition="in" filter="fade">
                                      <p:cBhvr>
                                        <p:cTn id="26" dur="500"/>
                                        <p:tgtEl>
                                          <p:spTgt spid="95"/>
                                        </p:tgtEl>
                                      </p:cBhvr>
                                    </p:animEffect>
                                  </p:childTnLst>
                                </p:cTn>
                              </p:par>
                              <p:par>
                                <p:cTn id="27" presetID="53" presetClass="entr" presetSubtype="16" fill="hold" nodeType="with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p:cTn id="29" dur="500" fill="hold"/>
                                        <p:tgtEl>
                                          <p:spTgt spid="103"/>
                                        </p:tgtEl>
                                        <p:attrNameLst>
                                          <p:attrName>ppt_w</p:attrName>
                                        </p:attrNameLst>
                                      </p:cBhvr>
                                      <p:tavLst>
                                        <p:tav tm="0">
                                          <p:val>
                                            <p:fltVal val="0"/>
                                          </p:val>
                                        </p:tav>
                                        <p:tav tm="100000">
                                          <p:val>
                                            <p:strVal val="#ppt_w"/>
                                          </p:val>
                                        </p:tav>
                                      </p:tavLst>
                                    </p:anim>
                                    <p:anim calcmode="lin" valueType="num">
                                      <p:cBhvr>
                                        <p:cTn id="30" dur="500" fill="hold"/>
                                        <p:tgtEl>
                                          <p:spTgt spid="103"/>
                                        </p:tgtEl>
                                        <p:attrNameLst>
                                          <p:attrName>ppt_h</p:attrName>
                                        </p:attrNameLst>
                                      </p:cBhvr>
                                      <p:tavLst>
                                        <p:tav tm="0">
                                          <p:val>
                                            <p:fltVal val="0"/>
                                          </p:val>
                                        </p:tav>
                                        <p:tav tm="100000">
                                          <p:val>
                                            <p:strVal val="#ppt_h"/>
                                          </p:val>
                                        </p:tav>
                                      </p:tavLst>
                                    </p:anim>
                                    <p:animEffect transition="in" filter="fade">
                                      <p:cBhvr>
                                        <p:cTn id="31" dur="500"/>
                                        <p:tgtEl>
                                          <p:spTgt spid="103"/>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par>
                                <p:cTn id="44" presetID="53" presetClass="entr" presetSubtype="16"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2"/>
                                        </p:tgtEl>
                                        <p:attrNameLst>
                                          <p:attrName>style.visibility</p:attrName>
                                        </p:attrNameLst>
                                      </p:cBhvr>
                                      <p:to>
                                        <p:strVal val="visible"/>
                                      </p:to>
                                    </p:set>
                                    <p:anim calcmode="lin" valueType="num">
                                      <p:cBhvr>
                                        <p:cTn id="52" dur="500" fill="hold"/>
                                        <p:tgtEl>
                                          <p:spTgt spid="92"/>
                                        </p:tgtEl>
                                        <p:attrNameLst>
                                          <p:attrName>ppt_w</p:attrName>
                                        </p:attrNameLst>
                                      </p:cBhvr>
                                      <p:tavLst>
                                        <p:tav tm="0">
                                          <p:val>
                                            <p:fltVal val="0"/>
                                          </p:val>
                                        </p:tav>
                                        <p:tav tm="100000">
                                          <p:val>
                                            <p:strVal val="#ppt_w"/>
                                          </p:val>
                                        </p:tav>
                                      </p:tavLst>
                                    </p:anim>
                                    <p:anim calcmode="lin" valueType="num">
                                      <p:cBhvr>
                                        <p:cTn id="53" dur="500" fill="hold"/>
                                        <p:tgtEl>
                                          <p:spTgt spid="92"/>
                                        </p:tgtEl>
                                        <p:attrNameLst>
                                          <p:attrName>ppt_h</p:attrName>
                                        </p:attrNameLst>
                                      </p:cBhvr>
                                      <p:tavLst>
                                        <p:tav tm="0">
                                          <p:val>
                                            <p:fltVal val="0"/>
                                          </p:val>
                                        </p:tav>
                                        <p:tav tm="100000">
                                          <p:val>
                                            <p:strVal val="#ppt_h"/>
                                          </p:val>
                                        </p:tav>
                                      </p:tavLst>
                                    </p:anim>
                                    <p:animEffect transition="in" filter="fade">
                                      <p:cBhvr>
                                        <p:cTn id="54" dur="500"/>
                                        <p:tgtEl>
                                          <p:spTgt spid="92"/>
                                        </p:tgtEl>
                                      </p:cBhvr>
                                    </p:animEffect>
                                  </p:childTnLst>
                                </p:cTn>
                              </p:par>
                            </p:childTnLst>
                          </p:cTn>
                        </p:par>
                        <p:par>
                          <p:cTn id="55" fill="hold">
                            <p:stCondLst>
                              <p:cond delay="3000"/>
                            </p:stCondLst>
                            <p:childTnLst>
                              <p:par>
                                <p:cTn id="56" presetID="53" presetClass="entr" presetSubtype="16" fill="hold"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p:cTn id="58" dur="500" fill="hold"/>
                                        <p:tgtEl>
                                          <p:spTgt spid="102"/>
                                        </p:tgtEl>
                                        <p:attrNameLst>
                                          <p:attrName>ppt_w</p:attrName>
                                        </p:attrNameLst>
                                      </p:cBhvr>
                                      <p:tavLst>
                                        <p:tav tm="0">
                                          <p:val>
                                            <p:fltVal val="0"/>
                                          </p:val>
                                        </p:tav>
                                        <p:tav tm="100000">
                                          <p:val>
                                            <p:strVal val="#ppt_w"/>
                                          </p:val>
                                        </p:tav>
                                      </p:tavLst>
                                    </p:anim>
                                    <p:anim calcmode="lin" valueType="num">
                                      <p:cBhvr>
                                        <p:cTn id="59" dur="500" fill="hold"/>
                                        <p:tgtEl>
                                          <p:spTgt spid="102"/>
                                        </p:tgtEl>
                                        <p:attrNameLst>
                                          <p:attrName>ppt_h</p:attrName>
                                        </p:attrNameLst>
                                      </p:cBhvr>
                                      <p:tavLst>
                                        <p:tav tm="0">
                                          <p:val>
                                            <p:fltVal val="0"/>
                                          </p:val>
                                        </p:tav>
                                        <p:tav tm="100000">
                                          <p:val>
                                            <p:strVal val="#ppt_h"/>
                                          </p:val>
                                        </p:tav>
                                      </p:tavLst>
                                    </p:anim>
                                    <p:animEffect transition="in" filter="fade">
                                      <p:cBhvr>
                                        <p:cTn id="60" dur="500"/>
                                        <p:tgtEl>
                                          <p:spTgt spid="102"/>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childTnLst>
                                </p:cTn>
                              </p:par>
                            </p:childTnLst>
                          </p:cTn>
                        </p:par>
                        <p:par>
                          <p:cTn id="67" fill="hold">
                            <p:stCondLst>
                              <p:cond delay="4000"/>
                            </p:stCondLst>
                            <p:childTnLst>
                              <p:par>
                                <p:cTn id="68" presetID="53" presetClass="entr" presetSubtype="16" fill="hold" nodeType="afterEffect">
                                  <p:stCondLst>
                                    <p:cond delay="0"/>
                                  </p:stCondLst>
                                  <p:childTnLst>
                                    <p:set>
                                      <p:cBhvr>
                                        <p:cTn id="69" dur="1" fill="hold">
                                          <p:stCondLst>
                                            <p:cond delay="0"/>
                                          </p:stCondLst>
                                        </p:cTn>
                                        <p:tgtEl>
                                          <p:spTgt spid="82"/>
                                        </p:tgtEl>
                                        <p:attrNameLst>
                                          <p:attrName>style.visibility</p:attrName>
                                        </p:attrNameLst>
                                      </p:cBhvr>
                                      <p:to>
                                        <p:strVal val="visible"/>
                                      </p:to>
                                    </p:set>
                                    <p:anim calcmode="lin" valueType="num">
                                      <p:cBhvr>
                                        <p:cTn id="70" dur="500" fill="hold"/>
                                        <p:tgtEl>
                                          <p:spTgt spid="82"/>
                                        </p:tgtEl>
                                        <p:attrNameLst>
                                          <p:attrName>ppt_w</p:attrName>
                                        </p:attrNameLst>
                                      </p:cBhvr>
                                      <p:tavLst>
                                        <p:tav tm="0">
                                          <p:val>
                                            <p:fltVal val="0"/>
                                          </p:val>
                                        </p:tav>
                                        <p:tav tm="100000">
                                          <p:val>
                                            <p:strVal val="#ppt_w"/>
                                          </p:val>
                                        </p:tav>
                                      </p:tavLst>
                                    </p:anim>
                                    <p:anim calcmode="lin" valueType="num">
                                      <p:cBhvr>
                                        <p:cTn id="71" dur="500" fill="hold"/>
                                        <p:tgtEl>
                                          <p:spTgt spid="82"/>
                                        </p:tgtEl>
                                        <p:attrNameLst>
                                          <p:attrName>ppt_h</p:attrName>
                                        </p:attrNameLst>
                                      </p:cBhvr>
                                      <p:tavLst>
                                        <p:tav tm="0">
                                          <p:val>
                                            <p:fltVal val="0"/>
                                          </p:val>
                                        </p:tav>
                                        <p:tav tm="100000">
                                          <p:val>
                                            <p:strVal val="#ppt_h"/>
                                          </p:val>
                                        </p:tav>
                                      </p:tavLst>
                                    </p:anim>
                                    <p:animEffect transition="in" filter="fade">
                                      <p:cBhvr>
                                        <p:cTn id="72" dur="500"/>
                                        <p:tgtEl>
                                          <p:spTgt spid="82"/>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90"/>
                                        </p:tgtEl>
                                        <p:attrNameLst>
                                          <p:attrName>style.visibility</p:attrName>
                                        </p:attrNameLst>
                                      </p:cBhvr>
                                      <p:to>
                                        <p:strVal val="visible"/>
                                      </p:to>
                                    </p:set>
                                    <p:anim calcmode="lin" valueType="num">
                                      <p:cBhvr>
                                        <p:cTn id="82" dur="500" fill="hold"/>
                                        <p:tgtEl>
                                          <p:spTgt spid="90"/>
                                        </p:tgtEl>
                                        <p:attrNameLst>
                                          <p:attrName>ppt_w</p:attrName>
                                        </p:attrNameLst>
                                      </p:cBhvr>
                                      <p:tavLst>
                                        <p:tav tm="0">
                                          <p:val>
                                            <p:fltVal val="0"/>
                                          </p:val>
                                        </p:tav>
                                        <p:tav tm="100000">
                                          <p:val>
                                            <p:strVal val="#ppt_w"/>
                                          </p:val>
                                        </p:tav>
                                      </p:tavLst>
                                    </p:anim>
                                    <p:anim calcmode="lin" valueType="num">
                                      <p:cBhvr>
                                        <p:cTn id="83" dur="500" fill="hold"/>
                                        <p:tgtEl>
                                          <p:spTgt spid="90"/>
                                        </p:tgtEl>
                                        <p:attrNameLst>
                                          <p:attrName>ppt_h</p:attrName>
                                        </p:attrNameLst>
                                      </p:cBhvr>
                                      <p:tavLst>
                                        <p:tav tm="0">
                                          <p:val>
                                            <p:fltVal val="0"/>
                                          </p:val>
                                        </p:tav>
                                        <p:tav tm="100000">
                                          <p:val>
                                            <p:strVal val="#ppt_h"/>
                                          </p:val>
                                        </p:tav>
                                      </p:tavLst>
                                    </p:anim>
                                    <p:animEffect transition="in" filter="fade">
                                      <p:cBhvr>
                                        <p:cTn id="84" dur="500"/>
                                        <p:tgtEl>
                                          <p:spTgt spid="90"/>
                                        </p:tgtEl>
                                      </p:cBhvr>
                                    </p:animEffect>
                                  </p:childTnLst>
                                </p:cTn>
                              </p:par>
                              <p:par>
                                <p:cTn id="85" presetID="53" presetClass="entr" presetSubtype="16" fill="hold" nodeType="withEffect">
                                  <p:stCondLst>
                                    <p:cond delay="0"/>
                                  </p:stCondLst>
                                  <p:childTnLst>
                                    <p:set>
                                      <p:cBhvr>
                                        <p:cTn id="86" dur="1" fill="hold">
                                          <p:stCondLst>
                                            <p:cond delay="0"/>
                                          </p:stCondLst>
                                        </p:cTn>
                                        <p:tgtEl>
                                          <p:spTgt spid="89"/>
                                        </p:tgtEl>
                                        <p:attrNameLst>
                                          <p:attrName>style.visibility</p:attrName>
                                        </p:attrNameLst>
                                      </p:cBhvr>
                                      <p:to>
                                        <p:strVal val="visible"/>
                                      </p:to>
                                    </p:set>
                                    <p:anim calcmode="lin" valueType="num">
                                      <p:cBhvr>
                                        <p:cTn id="87" dur="500" fill="hold"/>
                                        <p:tgtEl>
                                          <p:spTgt spid="89"/>
                                        </p:tgtEl>
                                        <p:attrNameLst>
                                          <p:attrName>ppt_w</p:attrName>
                                        </p:attrNameLst>
                                      </p:cBhvr>
                                      <p:tavLst>
                                        <p:tav tm="0">
                                          <p:val>
                                            <p:fltVal val="0"/>
                                          </p:val>
                                        </p:tav>
                                        <p:tav tm="100000">
                                          <p:val>
                                            <p:strVal val="#ppt_w"/>
                                          </p:val>
                                        </p:tav>
                                      </p:tavLst>
                                    </p:anim>
                                    <p:anim calcmode="lin" valueType="num">
                                      <p:cBhvr>
                                        <p:cTn id="88" dur="500" fill="hold"/>
                                        <p:tgtEl>
                                          <p:spTgt spid="89"/>
                                        </p:tgtEl>
                                        <p:attrNameLst>
                                          <p:attrName>ppt_h</p:attrName>
                                        </p:attrNameLst>
                                      </p:cBhvr>
                                      <p:tavLst>
                                        <p:tav tm="0">
                                          <p:val>
                                            <p:fltVal val="0"/>
                                          </p:val>
                                        </p:tav>
                                        <p:tav tm="100000">
                                          <p:val>
                                            <p:strVal val="#ppt_h"/>
                                          </p:val>
                                        </p:tav>
                                      </p:tavLst>
                                    </p:anim>
                                    <p:animEffect transition="in" filter="fade">
                                      <p:cBhvr>
                                        <p:cTn id="89" dur="500"/>
                                        <p:tgtEl>
                                          <p:spTgt spid="89"/>
                                        </p:tgtEl>
                                      </p:cBhvr>
                                    </p:animEffect>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88"/>
                                        </p:tgtEl>
                                        <p:attrNameLst>
                                          <p:attrName>style.visibility</p:attrName>
                                        </p:attrNameLst>
                                      </p:cBhvr>
                                      <p:to>
                                        <p:strVal val="visible"/>
                                      </p:to>
                                    </p:set>
                                    <p:anim calcmode="lin" valueType="num">
                                      <p:cBhvr>
                                        <p:cTn id="93" dur="500" fill="hold"/>
                                        <p:tgtEl>
                                          <p:spTgt spid="88"/>
                                        </p:tgtEl>
                                        <p:attrNameLst>
                                          <p:attrName>ppt_w</p:attrName>
                                        </p:attrNameLst>
                                      </p:cBhvr>
                                      <p:tavLst>
                                        <p:tav tm="0">
                                          <p:val>
                                            <p:fltVal val="0"/>
                                          </p:val>
                                        </p:tav>
                                        <p:tav tm="100000">
                                          <p:val>
                                            <p:strVal val="#ppt_w"/>
                                          </p:val>
                                        </p:tav>
                                      </p:tavLst>
                                    </p:anim>
                                    <p:anim calcmode="lin" valueType="num">
                                      <p:cBhvr>
                                        <p:cTn id="94" dur="500" fill="hold"/>
                                        <p:tgtEl>
                                          <p:spTgt spid="88"/>
                                        </p:tgtEl>
                                        <p:attrNameLst>
                                          <p:attrName>ppt_h</p:attrName>
                                        </p:attrNameLst>
                                      </p:cBhvr>
                                      <p:tavLst>
                                        <p:tav tm="0">
                                          <p:val>
                                            <p:fltVal val="0"/>
                                          </p:val>
                                        </p:tav>
                                        <p:tav tm="100000">
                                          <p:val>
                                            <p:strVal val="#ppt_h"/>
                                          </p:val>
                                        </p:tav>
                                      </p:tavLst>
                                    </p:anim>
                                    <p:animEffect transition="in" filter="fade">
                                      <p:cBhvr>
                                        <p:cTn id="95" dur="500"/>
                                        <p:tgtEl>
                                          <p:spTgt spid="88"/>
                                        </p:tgtEl>
                                      </p:cBhvr>
                                    </p:animEffect>
                                  </p:childTnLst>
                                </p:cTn>
                              </p:par>
                            </p:childTnLst>
                          </p:cTn>
                        </p:par>
                        <p:par>
                          <p:cTn id="96" fill="hold">
                            <p:stCondLst>
                              <p:cond delay="6000"/>
                            </p:stCondLst>
                            <p:childTnLst>
                              <p:par>
                                <p:cTn id="97" presetID="53" presetClass="entr" presetSubtype="16"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6500"/>
                            </p:stCondLst>
                            <p:childTnLst>
                              <p:par>
                                <p:cTn id="103" presetID="53" presetClass="entr" presetSubtype="16" fill="hold" nodeType="afterEffect">
                                  <p:stCondLst>
                                    <p:cond delay="0"/>
                                  </p:stCondLst>
                                  <p:childTnLst>
                                    <p:set>
                                      <p:cBhvr>
                                        <p:cTn id="104" dur="1" fill="hold">
                                          <p:stCondLst>
                                            <p:cond delay="0"/>
                                          </p:stCondLst>
                                        </p:cTn>
                                        <p:tgtEl>
                                          <p:spTgt spid="87"/>
                                        </p:tgtEl>
                                        <p:attrNameLst>
                                          <p:attrName>style.visibility</p:attrName>
                                        </p:attrNameLst>
                                      </p:cBhvr>
                                      <p:to>
                                        <p:strVal val="visible"/>
                                      </p:to>
                                    </p:set>
                                    <p:anim calcmode="lin" valueType="num">
                                      <p:cBhvr>
                                        <p:cTn id="105" dur="500" fill="hold"/>
                                        <p:tgtEl>
                                          <p:spTgt spid="87"/>
                                        </p:tgtEl>
                                        <p:attrNameLst>
                                          <p:attrName>ppt_w</p:attrName>
                                        </p:attrNameLst>
                                      </p:cBhvr>
                                      <p:tavLst>
                                        <p:tav tm="0">
                                          <p:val>
                                            <p:fltVal val="0"/>
                                          </p:val>
                                        </p:tav>
                                        <p:tav tm="100000">
                                          <p:val>
                                            <p:strVal val="#ppt_w"/>
                                          </p:val>
                                        </p:tav>
                                      </p:tavLst>
                                    </p:anim>
                                    <p:anim calcmode="lin" valueType="num">
                                      <p:cBhvr>
                                        <p:cTn id="106" dur="500" fill="hold"/>
                                        <p:tgtEl>
                                          <p:spTgt spid="87"/>
                                        </p:tgtEl>
                                        <p:attrNameLst>
                                          <p:attrName>ppt_h</p:attrName>
                                        </p:attrNameLst>
                                      </p:cBhvr>
                                      <p:tavLst>
                                        <p:tav tm="0">
                                          <p:val>
                                            <p:fltVal val="0"/>
                                          </p:val>
                                        </p:tav>
                                        <p:tav tm="100000">
                                          <p:val>
                                            <p:strVal val="#ppt_h"/>
                                          </p:val>
                                        </p:tav>
                                      </p:tavLst>
                                    </p:anim>
                                    <p:animEffect transition="in" filter="fade">
                                      <p:cBhvr>
                                        <p:cTn id="107" dur="500"/>
                                        <p:tgtEl>
                                          <p:spTgt spid="87"/>
                                        </p:tgtEl>
                                      </p:cBhvr>
                                    </p:animEffect>
                                  </p:childTnLst>
                                </p:cTn>
                              </p:par>
                            </p:childTnLst>
                          </p:cTn>
                        </p:par>
                        <p:par>
                          <p:cTn id="108" fill="hold">
                            <p:stCondLst>
                              <p:cond delay="7000"/>
                            </p:stCondLst>
                            <p:childTnLst>
                              <p:par>
                                <p:cTn id="109" presetID="53" presetClass="entr" presetSubtype="16" fill="hold" nodeType="afterEffect">
                                  <p:stCondLst>
                                    <p:cond delay="0"/>
                                  </p:stCondLst>
                                  <p:childTnLst>
                                    <p:set>
                                      <p:cBhvr>
                                        <p:cTn id="110" dur="1" fill="hold">
                                          <p:stCondLst>
                                            <p:cond delay="0"/>
                                          </p:stCondLst>
                                        </p:cTn>
                                        <p:tgtEl>
                                          <p:spTgt spid="109"/>
                                        </p:tgtEl>
                                        <p:attrNameLst>
                                          <p:attrName>style.visibility</p:attrName>
                                        </p:attrNameLst>
                                      </p:cBhvr>
                                      <p:to>
                                        <p:strVal val="visible"/>
                                      </p:to>
                                    </p:set>
                                    <p:anim calcmode="lin" valueType="num">
                                      <p:cBhvr>
                                        <p:cTn id="111" dur="500" fill="hold"/>
                                        <p:tgtEl>
                                          <p:spTgt spid="109"/>
                                        </p:tgtEl>
                                        <p:attrNameLst>
                                          <p:attrName>ppt_w</p:attrName>
                                        </p:attrNameLst>
                                      </p:cBhvr>
                                      <p:tavLst>
                                        <p:tav tm="0">
                                          <p:val>
                                            <p:fltVal val="0"/>
                                          </p:val>
                                        </p:tav>
                                        <p:tav tm="100000">
                                          <p:val>
                                            <p:strVal val="#ppt_w"/>
                                          </p:val>
                                        </p:tav>
                                      </p:tavLst>
                                    </p:anim>
                                    <p:anim calcmode="lin" valueType="num">
                                      <p:cBhvr>
                                        <p:cTn id="112" dur="500" fill="hold"/>
                                        <p:tgtEl>
                                          <p:spTgt spid="109"/>
                                        </p:tgtEl>
                                        <p:attrNameLst>
                                          <p:attrName>ppt_h</p:attrName>
                                        </p:attrNameLst>
                                      </p:cBhvr>
                                      <p:tavLst>
                                        <p:tav tm="0">
                                          <p:val>
                                            <p:fltVal val="0"/>
                                          </p:val>
                                        </p:tav>
                                        <p:tav tm="100000">
                                          <p:val>
                                            <p:strVal val="#ppt_h"/>
                                          </p:val>
                                        </p:tav>
                                      </p:tavLst>
                                    </p:anim>
                                    <p:animEffect transition="in" filter="fade">
                                      <p:cBhvr>
                                        <p:cTn id="113" dur="500"/>
                                        <p:tgtEl>
                                          <p:spTgt spid="109"/>
                                        </p:tgtEl>
                                      </p:cBhvr>
                                    </p:animEffect>
                                  </p:childTnLst>
                                </p:cTn>
                              </p:par>
                              <p:par>
                                <p:cTn id="114" presetID="53" presetClass="entr" presetSubtype="16" fill="hold" nodeType="with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p:cTn id="116" dur="500" fill="hold"/>
                                        <p:tgtEl>
                                          <p:spTgt spid="93"/>
                                        </p:tgtEl>
                                        <p:attrNameLst>
                                          <p:attrName>ppt_w</p:attrName>
                                        </p:attrNameLst>
                                      </p:cBhvr>
                                      <p:tavLst>
                                        <p:tav tm="0">
                                          <p:val>
                                            <p:fltVal val="0"/>
                                          </p:val>
                                        </p:tav>
                                        <p:tav tm="100000">
                                          <p:val>
                                            <p:strVal val="#ppt_w"/>
                                          </p:val>
                                        </p:tav>
                                      </p:tavLst>
                                    </p:anim>
                                    <p:anim calcmode="lin" valueType="num">
                                      <p:cBhvr>
                                        <p:cTn id="117" dur="500" fill="hold"/>
                                        <p:tgtEl>
                                          <p:spTgt spid="93"/>
                                        </p:tgtEl>
                                        <p:attrNameLst>
                                          <p:attrName>ppt_h</p:attrName>
                                        </p:attrNameLst>
                                      </p:cBhvr>
                                      <p:tavLst>
                                        <p:tav tm="0">
                                          <p:val>
                                            <p:fltVal val="0"/>
                                          </p:val>
                                        </p:tav>
                                        <p:tav tm="100000">
                                          <p:val>
                                            <p:strVal val="#ppt_h"/>
                                          </p:val>
                                        </p:tav>
                                      </p:tavLst>
                                    </p:anim>
                                    <p:animEffect transition="in" filter="fade">
                                      <p:cBhvr>
                                        <p:cTn id="118" dur="500"/>
                                        <p:tgtEl>
                                          <p:spTgt spid="93"/>
                                        </p:tgtEl>
                                      </p:cBhvr>
                                    </p:animEffect>
                                  </p:childTnLst>
                                </p:cTn>
                              </p:par>
                            </p:childTnLst>
                          </p:cTn>
                        </p:par>
                        <p:par>
                          <p:cTn id="119" fill="hold">
                            <p:stCondLst>
                              <p:cond delay="7500"/>
                            </p:stCondLst>
                            <p:childTnLst>
                              <p:par>
                                <p:cTn id="120" presetID="53" presetClass="entr" presetSubtype="16" fill="hold" nodeType="after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p:cTn id="122" dur="500" fill="hold"/>
                                        <p:tgtEl>
                                          <p:spTgt spid="91"/>
                                        </p:tgtEl>
                                        <p:attrNameLst>
                                          <p:attrName>ppt_w</p:attrName>
                                        </p:attrNameLst>
                                      </p:cBhvr>
                                      <p:tavLst>
                                        <p:tav tm="0">
                                          <p:val>
                                            <p:fltVal val="0"/>
                                          </p:val>
                                        </p:tav>
                                        <p:tav tm="100000">
                                          <p:val>
                                            <p:strVal val="#ppt_w"/>
                                          </p:val>
                                        </p:tav>
                                      </p:tavLst>
                                    </p:anim>
                                    <p:anim calcmode="lin" valueType="num">
                                      <p:cBhvr>
                                        <p:cTn id="123" dur="500" fill="hold"/>
                                        <p:tgtEl>
                                          <p:spTgt spid="91"/>
                                        </p:tgtEl>
                                        <p:attrNameLst>
                                          <p:attrName>ppt_h</p:attrName>
                                        </p:attrNameLst>
                                      </p:cBhvr>
                                      <p:tavLst>
                                        <p:tav tm="0">
                                          <p:val>
                                            <p:fltVal val="0"/>
                                          </p:val>
                                        </p:tav>
                                        <p:tav tm="100000">
                                          <p:val>
                                            <p:strVal val="#ppt_h"/>
                                          </p:val>
                                        </p:tav>
                                      </p:tavLst>
                                    </p:anim>
                                    <p:animEffect transition="in" filter="fade">
                                      <p:cBhvr>
                                        <p:cTn id="124" dur="500"/>
                                        <p:tgtEl>
                                          <p:spTgt spid="91"/>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A5B"/>
                </a:solidFill>
              </a:rPr>
              <a:t>Samsung KNOX |</a:t>
            </a:r>
            <a:r>
              <a:rPr lang="en-US" dirty="0"/>
              <a:t> </a:t>
            </a:r>
            <a:r>
              <a:rPr lang="en-US" dirty="0" smtClean="0"/>
              <a:t>Secure Android Platform &amp; </a:t>
            </a:r>
            <a:r>
              <a:rPr lang="en-US" dirty="0"/>
              <a:t>Best in Class Device Manageability</a:t>
            </a:r>
          </a:p>
        </p:txBody>
      </p:sp>
      <p:grpSp>
        <p:nvGrpSpPr>
          <p:cNvPr id="3" name="Group 2"/>
          <p:cNvGrpSpPr>
            <a:grpSpLocks noChangeAspect="1"/>
          </p:cNvGrpSpPr>
          <p:nvPr/>
        </p:nvGrpSpPr>
        <p:grpSpPr>
          <a:xfrm>
            <a:off x="3123842" y="1989109"/>
            <a:ext cx="1981200" cy="3294091"/>
            <a:chOff x="3251200" y="1952121"/>
            <a:chExt cx="1981200" cy="3294091"/>
          </a:xfrm>
        </p:grpSpPr>
        <p:pic>
          <p:nvPicPr>
            <p:cNvPr id="4" name="그림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51200" y="1952121"/>
              <a:ext cx="1981200" cy="3294091"/>
            </a:xfrm>
            <a:prstGeom prst="rect">
              <a:avLst/>
            </a:prstGeom>
            <a:noFill/>
            <a:ln w="9525">
              <a:noFill/>
              <a:miter lim="800000"/>
              <a:headEnd/>
              <a:tailEnd/>
            </a:ln>
          </p:spPr>
        </p:pic>
        <p:pic>
          <p:nvPicPr>
            <p:cNvPr id="5"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692634" y="2604235"/>
              <a:ext cx="1098333" cy="1203618"/>
            </a:xfrm>
            <a:prstGeom prst="rect">
              <a:avLst/>
            </a:prstGeom>
            <a:noFill/>
            <a:ln w="9525">
              <a:noFill/>
              <a:miter lim="800000"/>
              <a:headEnd/>
              <a:tailEnd/>
            </a:ln>
          </p:spPr>
        </p:pic>
      </p:grpSp>
      <p:sp>
        <p:nvSpPr>
          <p:cNvPr id="6" name="Title 8"/>
          <p:cNvSpPr txBox="1">
            <a:spLocks/>
          </p:cNvSpPr>
          <p:nvPr/>
        </p:nvSpPr>
        <p:spPr>
          <a:xfrm>
            <a:off x="423886" y="76200"/>
            <a:ext cx="7927848" cy="1066800"/>
          </a:xfrm>
          <a:prstGeom prst="rect">
            <a:avLst/>
          </a:prstGeom>
        </p:spPr>
        <p:txBody>
          <a:bodyPr tIns="0" bIns="0" anchor="b">
            <a:normAutofit/>
          </a:bodyPr>
          <a:lstStyle>
            <a:lvl1pPr algn="l" rtl="0" eaLnBrk="0" fontAlgn="base" hangingPunct="0">
              <a:spcBef>
                <a:spcPct val="0"/>
              </a:spcBef>
              <a:spcAft>
                <a:spcPct val="0"/>
              </a:spcAft>
              <a:defRPr lang="en-US" sz="2800" b="1" kern="1200">
                <a:solidFill>
                  <a:schemeClr val="accent3"/>
                </a:solidFill>
                <a:latin typeface="Samsung InterFace"/>
                <a:ea typeface="ＭＳ Ｐゴシック" charset="-128"/>
                <a:cs typeface="Samsung InterFace"/>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endParaRPr lang="en-US" dirty="0"/>
          </a:p>
        </p:txBody>
      </p:sp>
      <p:sp>
        <p:nvSpPr>
          <p:cNvPr id="15" name="Rectangle 14"/>
          <p:cNvSpPr/>
          <p:nvPr/>
        </p:nvSpPr>
        <p:spPr>
          <a:xfrm>
            <a:off x="694745" y="5323302"/>
            <a:ext cx="1816100" cy="584776"/>
          </a:xfrm>
          <a:prstGeom prst="rect">
            <a:avLst/>
          </a:prstGeom>
        </p:spPr>
        <p:txBody>
          <a:bodyPr wrap="square">
            <a:spAutoFit/>
          </a:bodyPr>
          <a:lstStyle/>
          <a:p>
            <a:pPr algn="ctr"/>
            <a:r>
              <a:rPr lang="en-US" sz="1600" b="1" dirty="0">
                <a:solidFill>
                  <a:schemeClr val="accent6"/>
                </a:solidFill>
                <a:latin typeface="Samsung InterFace"/>
                <a:cs typeface="Samsung InterFace"/>
              </a:rPr>
              <a:t>Secure </a:t>
            </a:r>
            <a:r>
              <a:rPr lang="en-US" sz="1600" b="1" dirty="0" smtClean="0">
                <a:solidFill>
                  <a:schemeClr val="accent6"/>
                </a:solidFill>
                <a:latin typeface="Samsung InterFace"/>
                <a:cs typeface="Samsung InterFace"/>
              </a:rPr>
              <a:t>Android Mobile Platform</a:t>
            </a:r>
            <a:endParaRPr lang="en-US" sz="1600" b="1" dirty="0">
              <a:solidFill>
                <a:schemeClr val="accent6"/>
              </a:solidFill>
              <a:latin typeface="Samsung InterFace"/>
              <a:cs typeface="Samsung InterFace"/>
            </a:endParaRPr>
          </a:p>
        </p:txBody>
      </p:sp>
      <p:sp>
        <p:nvSpPr>
          <p:cNvPr id="16" name="Rectangle 15"/>
          <p:cNvSpPr/>
          <p:nvPr/>
        </p:nvSpPr>
        <p:spPr>
          <a:xfrm>
            <a:off x="3114005" y="5323302"/>
            <a:ext cx="2000875" cy="584776"/>
          </a:xfrm>
          <a:prstGeom prst="rect">
            <a:avLst/>
          </a:prstGeom>
        </p:spPr>
        <p:txBody>
          <a:bodyPr wrap="square">
            <a:spAutoFit/>
          </a:bodyPr>
          <a:lstStyle/>
          <a:p>
            <a:pPr algn="ctr"/>
            <a:r>
              <a:rPr lang="en-US" sz="1600" b="1" dirty="0">
                <a:solidFill>
                  <a:schemeClr val="accent6"/>
                </a:solidFill>
                <a:latin typeface="Samsung InterFace"/>
                <a:cs typeface="Samsung InterFace"/>
              </a:rPr>
              <a:t>Protected Apps &amp; Information</a:t>
            </a:r>
          </a:p>
        </p:txBody>
      </p:sp>
      <p:sp>
        <p:nvSpPr>
          <p:cNvPr id="18" name="Rectangle 17"/>
          <p:cNvSpPr/>
          <p:nvPr/>
        </p:nvSpPr>
        <p:spPr>
          <a:xfrm>
            <a:off x="5974330" y="5323302"/>
            <a:ext cx="1830199" cy="584776"/>
          </a:xfrm>
          <a:prstGeom prst="rect">
            <a:avLst/>
          </a:prstGeom>
        </p:spPr>
        <p:txBody>
          <a:bodyPr wrap="square">
            <a:spAutoFit/>
          </a:bodyPr>
          <a:lstStyle/>
          <a:p>
            <a:pPr algn="ctr"/>
            <a:r>
              <a:rPr lang="en-US" sz="1600" b="1" dirty="0">
                <a:solidFill>
                  <a:schemeClr val="accent6"/>
                </a:solidFill>
                <a:latin typeface="Samsung InterFace"/>
                <a:cs typeface="Samsung InterFace"/>
              </a:rPr>
              <a:t>Powerful Control of Devices</a:t>
            </a:r>
          </a:p>
        </p:txBody>
      </p:sp>
      <p:grpSp>
        <p:nvGrpSpPr>
          <p:cNvPr id="9" name="Group 8"/>
          <p:cNvGrpSpPr>
            <a:grpSpLocks noChangeAspect="1"/>
          </p:cNvGrpSpPr>
          <p:nvPr/>
        </p:nvGrpSpPr>
        <p:grpSpPr>
          <a:xfrm>
            <a:off x="725173" y="1892300"/>
            <a:ext cx="1755244" cy="3390900"/>
            <a:chOff x="2148485" y="1847850"/>
            <a:chExt cx="2231856" cy="4311650"/>
          </a:xfrm>
        </p:grpSpPr>
        <p:pic>
          <p:nvPicPr>
            <p:cNvPr id="42" name="Picture 41" descr="white s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48485" y="1847850"/>
              <a:ext cx="2231856" cy="4311650"/>
            </a:xfrm>
            <a:prstGeom prst="rect">
              <a:avLst/>
            </a:prstGeom>
          </p:spPr>
        </p:pic>
        <p:sp>
          <p:nvSpPr>
            <p:cNvPr id="43" name="Rectangle 42"/>
            <p:cNvSpPr/>
            <p:nvPr/>
          </p:nvSpPr>
          <p:spPr>
            <a:xfrm>
              <a:off x="22784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44" name="Rectangle 43"/>
            <p:cNvSpPr>
              <a:spLocks noChangeAspect="1"/>
            </p:cNvSpPr>
            <p:nvPr/>
          </p:nvSpPr>
          <p:spPr>
            <a:xfrm>
              <a:off x="2323598" y="3073400"/>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Container</a:t>
              </a:r>
            </a:p>
          </p:txBody>
        </p:sp>
        <p:sp>
          <p:nvSpPr>
            <p:cNvPr id="45" name="Rectangle 44"/>
            <p:cNvSpPr>
              <a:spLocks noChangeAspect="1"/>
            </p:cNvSpPr>
            <p:nvPr/>
          </p:nvSpPr>
          <p:spPr>
            <a:xfrm>
              <a:off x="2323598" y="3956503"/>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Security Enhancements for Android</a:t>
              </a:r>
            </a:p>
          </p:txBody>
        </p:sp>
        <p:sp>
          <p:nvSpPr>
            <p:cNvPr id="46" name="Rectangle 45"/>
            <p:cNvSpPr>
              <a:spLocks noChangeAspect="1"/>
            </p:cNvSpPr>
            <p:nvPr/>
          </p:nvSpPr>
          <p:spPr>
            <a:xfrm>
              <a:off x="2323598" y="4407919"/>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err="1" smtClean="0">
                  <a:latin typeface="Samsung InterFace"/>
                  <a:cs typeface="Samsung InterFace"/>
                </a:rPr>
                <a:t>TrustZone</a:t>
              </a:r>
              <a:r>
                <a:rPr lang="en-US" sz="900" dirty="0" smtClean="0">
                  <a:latin typeface="Samsung InterFace"/>
                  <a:cs typeface="Samsung InterFace"/>
                </a:rPr>
                <a:t> Integrity Management Architecture</a:t>
              </a:r>
            </a:p>
          </p:txBody>
        </p:sp>
        <p:sp>
          <p:nvSpPr>
            <p:cNvPr id="47" name="Rectangle 46"/>
            <p:cNvSpPr>
              <a:spLocks noChangeAspect="1"/>
            </p:cNvSpPr>
            <p:nvPr/>
          </p:nvSpPr>
          <p:spPr>
            <a:xfrm>
              <a:off x="2323598" y="4853212"/>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Secure Boot/Trusted Boot</a:t>
              </a:r>
            </a:p>
          </p:txBody>
        </p:sp>
        <p:sp>
          <p:nvSpPr>
            <p:cNvPr id="48" name="Rectangle 47"/>
            <p:cNvSpPr>
              <a:spLocks noChangeAspect="1"/>
            </p:cNvSpPr>
            <p:nvPr/>
          </p:nvSpPr>
          <p:spPr>
            <a:xfrm>
              <a:off x="2323598" y="5297965"/>
              <a:ext cx="1881631" cy="395915"/>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ARM </a:t>
              </a:r>
              <a:r>
                <a:rPr lang="en-US" sz="900" dirty="0" err="1" smtClean="0">
                  <a:latin typeface="Samsung InterFace"/>
                  <a:cs typeface="Samsung InterFace"/>
                </a:rPr>
                <a:t>TrustZone</a:t>
              </a:r>
              <a:r>
                <a:rPr lang="en-US" sz="900" dirty="0" smtClean="0">
                  <a:latin typeface="Samsung InterFace"/>
                  <a:cs typeface="Samsung InterFace"/>
                </a:rPr>
                <a:t> Hardware   </a:t>
              </a:r>
            </a:p>
          </p:txBody>
        </p:sp>
        <p:grpSp>
          <p:nvGrpSpPr>
            <p:cNvPr id="49" name="Group 48"/>
            <p:cNvGrpSpPr/>
            <p:nvPr/>
          </p:nvGrpSpPr>
          <p:grpSpPr>
            <a:xfrm>
              <a:off x="2400282" y="2315992"/>
              <a:ext cx="1728263" cy="686287"/>
              <a:chOff x="5047187" y="2310912"/>
              <a:chExt cx="1728263" cy="686287"/>
            </a:xfrm>
          </p:grpSpPr>
          <p:pic>
            <p:nvPicPr>
              <p:cNvPr id="50"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51" name="Picture 50" descr="Samsung_KNOX_Logo_Ver_WH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sp>
          <p:nvSpPr>
            <p:cNvPr id="52" name="Rectangle 51"/>
            <p:cNvSpPr>
              <a:spLocks noChangeAspect="1"/>
            </p:cNvSpPr>
            <p:nvPr/>
          </p:nvSpPr>
          <p:spPr>
            <a:xfrm>
              <a:off x="2323598" y="3518806"/>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Framework</a:t>
              </a:r>
            </a:p>
          </p:txBody>
        </p:sp>
      </p:grpSp>
      <p:grpSp>
        <p:nvGrpSpPr>
          <p:cNvPr id="14" name="Group 13"/>
          <p:cNvGrpSpPr/>
          <p:nvPr/>
        </p:nvGrpSpPr>
        <p:grpSpPr>
          <a:xfrm>
            <a:off x="5739721" y="1959773"/>
            <a:ext cx="2286933" cy="3259419"/>
            <a:chOff x="5739721" y="1959773"/>
            <a:chExt cx="2286933" cy="3259419"/>
          </a:xfrm>
        </p:grpSpPr>
        <p:sp>
          <p:nvSpPr>
            <p:cNvPr id="55" name="Rectangle 54"/>
            <p:cNvSpPr>
              <a:spLocks/>
            </p:cNvSpPr>
            <p:nvPr/>
          </p:nvSpPr>
          <p:spPr>
            <a:xfrm>
              <a:off x="5739721" y="1959773"/>
              <a:ext cx="2286933" cy="29600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n w="6350" cmpd="sng">
                    <a:solidFill>
                      <a:schemeClr val="tx1"/>
                    </a:solidFill>
                  </a:ln>
                  <a:latin typeface="Samsung InterFace"/>
                  <a:cs typeface="Samsung InterFace"/>
                </a:rPr>
                <a:t>MDM Policies</a:t>
              </a:r>
            </a:p>
          </p:txBody>
        </p:sp>
        <p:pic>
          <p:nvPicPr>
            <p:cNvPr id="54" name="Picture 53" descr="MDM_Community.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89933" y="2400536"/>
              <a:ext cx="2185830" cy="2430091"/>
            </a:xfrm>
            <a:prstGeom prst="rect">
              <a:avLst/>
            </a:prstGeom>
          </p:spPr>
        </p:pic>
        <p:sp>
          <p:nvSpPr>
            <p:cNvPr id="56" name="Rectangle 55"/>
            <p:cNvSpPr/>
            <p:nvPr/>
          </p:nvSpPr>
          <p:spPr>
            <a:xfrm>
              <a:off x="6068835" y="4856852"/>
              <a:ext cx="1628026" cy="2960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6"/>
                  </a:solidFill>
                  <a:latin typeface="Samsung InterFace"/>
                  <a:cs typeface="Samsung InterFace"/>
                </a:rPr>
                <a:t>Over 500 MDM Policies</a:t>
              </a:r>
            </a:p>
          </p:txBody>
        </p:sp>
        <p:sp>
          <p:nvSpPr>
            <p:cNvPr id="10" name="Rectangle 9"/>
            <p:cNvSpPr/>
            <p:nvPr/>
          </p:nvSpPr>
          <p:spPr>
            <a:xfrm>
              <a:off x="5740079" y="2020114"/>
              <a:ext cx="2285538" cy="3199078"/>
            </a:xfrm>
            <a:prstGeom prst="rect">
              <a:avLst/>
            </a:prstGeom>
            <a:noFill/>
            <a:ln w="63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ln w="6350" cmpd="sng">
                  <a:solidFill>
                    <a:schemeClr val="tx1"/>
                  </a:solidFill>
                </a:ln>
              </a:endParaRPr>
            </a:p>
          </p:txBody>
        </p:sp>
      </p:grpSp>
      <p:sp>
        <p:nvSpPr>
          <p:cNvPr id="27" name="Rectangle 26"/>
          <p:cNvSpPr/>
          <p:nvPr/>
        </p:nvSpPr>
        <p:spPr>
          <a:xfrm>
            <a:off x="262465" y="1648048"/>
            <a:ext cx="2320273" cy="4536770"/>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28" name="Rectangle 27"/>
          <p:cNvSpPr/>
          <p:nvPr/>
        </p:nvSpPr>
        <p:spPr>
          <a:xfrm>
            <a:off x="2819400" y="1930401"/>
            <a:ext cx="2540000" cy="4021666"/>
          </a:xfrm>
          <a:prstGeom prst="rect">
            <a:avLst/>
          </a:prstGeom>
          <a:solidFill>
            <a:schemeClr val="tx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Tree>
    <p:extLst>
      <p:ext uri="{BB962C8B-B14F-4D97-AF65-F5344CB8AC3E}">
        <p14:creationId xmlns:p14="http://schemas.microsoft.com/office/powerpoint/2010/main" val="127577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9050"/>
            <a:ext cx="9143999" cy="120015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4" name="Title 3"/>
          <p:cNvSpPr>
            <a:spLocks noGrp="1"/>
          </p:cNvSpPr>
          <p:nvPr>
            <p:ph type="title"/>
          </p:nvPr>
        </p:nvSpPr>
        <p:spPr>
          <a:xfrm>
            <a:off x="416056" y="76200"/>
            <a:ext cx="8727944" cy="1066800"/>
          </a:xfrm>
        </p:spPr>
        <p:txBody>
          <a:bodyPr/>
          <a:lstStyle/>
          <a:p>
            <a:r>
              <a:rPr lang="en-US" dirty="0">
                <a:solidFill>
                  <a:schemeClr val="accent1"/>
                </a:solidFill>
              </a:rPr>
              <a:t>Mobile Device Management </a:t>
            </a:r>
            <a:r>
              <a:rPr lang="en-US" dirty="0" smtClean="0">
                <a:solidFill>
                  <a:schemeClr val="accent1"/>
                </a:solidFill>
              </a:rPr>
              <a:t>| </a:t>
            </a:r>
            <a:r>
              <a:rPr lang="en-US" dirty="0" smtClean="0"/>
              <a:t>Over 500 Policies Implemented </a:t>
            </a:r>
            <a:r>
              <a:rPr lang="en-US" dirty="0"/>
              <a:t>F</a:t>
            </a:r>
            <a:r>
              <a:rPr lang="en-US" dirty="0" smtClean="0"/>
              <a:t>rom </a:t>
            </a:r>
            <a:r>
              <a:rPr lang="en-US" dirty="0"/>
              <a:t>O</a:t>
            </a:r>
            <a:r>
              <a:rPr lang="en-US" dirty="0" smtClean="0"/>
              <a:t>ver 1000 APIs</a:t>
            </a:r>
            <a:endParaRPr lang="en-US" dirty="0">
              <a:solidFill>
                <a:schemeClr val="accent1"/>
              </a:solidFill>
            </a:endParaRPr>
          </a:p>
        </p:txBody>
      </p:sp>
      <p:sp>
        <p:nvSpPr>
          <p:cNvPr id="5" name="Content Placeholder 4"/>
          <p:cNvSpPr>
            <a:spLocks noGrp="1"/>
          </p:cNvSpPr>
          <p:nvPr>
            <p:ph sz="quarter" idx="1"/>
          </p:nvPr>
        </p:nvSpPr>
        <p:spPr>
          <a:xfrm>
            <a:off x="516467" y="1498600"/>
            <a:ext cx="7990946" cy="5046132"/>
          </a:xfrm>
        </p:spPr>
        <p:txBody>
          <a:bodyPr/>
          <a:lstStyle/>
          <a:p>
            <a:pPr marL="0" indent="0">
              <a:buNone/>
            </a:pPr>
            <a:r>
              <a:rPr lang="en-US" sz="2400" dirty="0"/>
              <a:t>KNOX empowers enterprises to </a:t>
            </a:r>
            <a:r>
              <a:rPr lang="en-US" sz="2400" dirty="0" smtClean="0"/>
              <a:t>manage security </a:t>
            </a:r>
            <a:r>
              <a:rPr lang="en-US" sz="2400" dirty="0"/>
              <a:t>in these areas:</a:t>
            </a:r>
          </a:p>
          <a:p>
            <a:r>
              <a:rPr lang="en-US" sz="2000" dirty="0"/>
              <a:t>Container</a:t>
            </a:r>
          </a:p>
          <a:p>
            <a:r>
              <a:rPr lang="en-US" sz="2000" dirty="0"/>
              <a:t>SE for Android</a:t>
            </a:r>
          </a:p>
          <a:p>
            <a:r>
              <a:rPr lang="en-US" sz="2000" dirty="0"/>
              <a:t>Integrity Management</a:t>
            </a:r>
          </a:p>
          <a:p>
            <a:r>
              <a:rPr lang="en-US" sz="2000" dirty="0"/>
              <a:t>VPN</a:t>
            </a:r>
          </a:p>
          <a:p>
            <a:r>
              <a:rPr lang="en-US" sz="2000" dirty="0"/>
              <a:t>Single Sign-On (SSO)</a:t>
            </a:r>
          </a:p>
          <a:p>
            <a:r>
              <a:rPr lang="en-US" sz="2000" dirty="0"/>
              <a:t>Common Access Card (CAC) or </a:t>
            </a:r>
            <a:r>
              <a:rPr lang="en-US" sz="2000" dirty="0" smtClean="0"/>
              <a:t/>
            </a:r>
            <a:br>
              <a:rPr lang="en-US" sz="2000" dirty="0" smtClean="0"/>
            </a:br>
            <a:r>
              <a:rPr lang="en-US" sz="2000" dirty="0" err="1" smtClean="0"/>
              <a:t>SmartCard</a:t>
            </a:r>
            <a:endParaRPr lang="en-US" sz="2000" dirty="0" smtClean="0"/>
          </a:p>
          <a:p>
            <a:r>
              <a:rPr lang="en-US" sz="2000" dirty="0"/>
              <a:t>Data</a:t>
            </a:r>
          </a:p>
          <a:p>
            <a:r>
              <a:rPr lang="en-US" sz="2000" dirty="0"/>
              <a:t>Password</a:t>
            </a:r>
          </a:p>
          <a:p>
            <a:endParaRPr lang="en-US" sz="2000" dirty="0"/>
          </a:p>
          <a:p>
            <a:endParaRPr lang="en-US" b="1" dirty="0"/>
          </a:p>
        </p:txBody>
      </p:sp>
      <p:sp>
        <p:nvSpPr>
          <p:cNvPr id="9" name="Content Placeholder 4"/>
          <p:cNvSpPr txBox="1">
            <a:spLocks/>
          </p:cNvSpPr>
          <p:nvPr/>
        </p:nvSpPr>
        <p:spPr>
          <a:xfrm>
            <a:off x="5232402" y="2353730"/>
            <a:ext cx="3622146" cy="4292599"/>
          </a:xfrm>
          <a:prstGeom prst="rect">
            <a:avLst/>
          </a:prstGeom>
        </p:spPr>
        <p:txBody>
          <a:bodyPr>
            <a:normAutofit/>
          </a:bodyPr>
          <a:lstStyle>
            <a:lvl1pPr marL="230188" indent="-230188" algn="l" rtl="0" eaLnBrk="0" fontAlgn="base" hangingPunct="0">
              <a:spcBef>
                <a:spcPts val="200"/>
              </a:spcBef>
              <a:spcAft>
                <a:spcPts val="800"/>
              </a:spcAft>
              <a:buClr>
                <a:schemeClr val="accent2"/>
              </a:buClr>
              <a:buSzPct val="80000"/>
              <a:buFont typeface="Wingdings" charset="2"/>
              <a:buChar char="§"/>
              <a:defRPr sz="2800" kern="1200">
                <a:solidFill>
                  <a:schemeClr val="accent6"/>
                </a:solidFill>
                <a:latin typeface="Samsung InterFace" pitchFamily="34" charset="0"/>
                <a:ea typeface="ＭＳ Ｐゴシック" charset="-128"/>
                <a:cs typeface="Samsung InterFace" pitchFamily="34" charset="0"/>
              </a:defRPr>
            </a:lvl1pPr>
            <a:lvl2pPr marL="465138" indent="-238125" algn="l" rtl="0" eaLnBrk="0" fontAlgn="base" hangingPunct="0">
              <a:spcBef>
                <a:spcPts val="200"/>
              </a:spcBef>
              <a:spcAft>
                <a:spcPts val="800"/>
              </a:spcAft>
              <a:buClr>
                <a:schemeClr val="accent2"/>
              </a:buClr>
              <a:buSzPct val="80000"/>
              <a:buFont typeface="Wingdings" charset="2"/>
              <a:buChar char="§"/>
              <a:defRPr sz="2400" kern="1200">
                <a:solidFill>
                  <a:schemeClr val="accent6"/>
                </a:solidFill>
                <a:latin typeface="Samsung InterFace" pitchFamily="34" charset="0"/>
                <a:ea typeface="ＭＳ Ｐゴシック" charset="-128"/>
                <a:cs typeface="Samsung InterFace" pitchFamily="34" charset="0"/>
              </a:defRPr>
            </a:lvl2pPr>
            <a:lvl3pPr marL="625475" indent="-168275" algn="l" defTabSz="744538" rtl="0" eaLnBrk="0" fontAlgn="base" hangingPunct="0">
              <a:spcBef>
                <a:spcPts val="200"/>
              </a:spcBef>
              <a:spcAft>
                <a:spcPts val="800"/>
              </a:spcAft>
              <a:buClr>
                <a:schemeClr val="accent2"/>
              </a:buClr>
              <a:buSzPct val="80000"/>
              <a:buFont typeface="Wingdings" pitchFamily="2" charset="2"/>
              <a:buChar char="§"/>
              <a:defRPr sz="2000" i="0" kern="1200">
                <a:solidFill>
                  <a:schemeClr val="accent6"/>
                </a:solidFill>
                <a:latin typeface="Samsung InterFace"/>
                <a:ea typeface="ＭＳ Ｐゴシック" charset="-128"/>
                <a:cs typeface="Samsung InterFace"/>
              </a:defRPr>
            </a:lvl3pPr>
            <a:lvl4pPr marL="1025525" indent="-228600" algn="l" rtl="0" eaLnBrk="0" fontAlgn="base" hangingPunct="0">
              <a:spcBef>
                <a:spcPts val="200"/>
              </a:spcBef>
              <a:spcAft>
                <a:spcPts val="800"/>
              </a:spcAft>
              <a:buClr>
                <a:schemeClr val="accent2"/>
              </a:buClr>
              <a:buSzPct val="80000"/>
              <a:buFont typeface="Arial"/>
              <a:buChar char="•"/>
              <a:defRPr sz="1600" kern="1200">
                <a:solidFill>
                  <a:schemeClr val="accent6"/>
                </a:solidFill>
                <a:latin typeface="Samsung InterFace"/>
                <a:ea typeface="ＭＳ Ｐゴシック" charset="-128"/>
                <a:cs typeface="Samsung InterFace"/>
              </a:defRPr>
            </a:lvl4pPr>
            <a:lvl5pPr marL="1244600" indent="-228600" algn="l" rtl="0" eaLnBrk="0" fontAlgn="base" hangingPunct="0">
              <a:spcBef>
                <a:spcPts val="200"/>
              </a:spcBef>
              <a:spcAft>
                <a:spcPts val="800"/>
              </a:spcAft>
              <a:buClr>
                <a:schemeClr val="accent2"/>
              </a:buClr>
              <a:buSzPct val="80000"/>
              <a:buFont typeface="Arial"/>
              <a:buChar char="•"/>
              <a:tabLst>
                <a:tab pos="1252538" algn="l"/>
              </a:tabLst>
              <a:defRPr sz="1200" kern="1200">
                <a:solidFill>
                  <a:schemeClr val="accent6"/>
                </a:solidFill>
                <a:latin typeface="Samsung InterFace"/>
                <a:ea typeface="ＭＳ Ｐゴシック" charset="-128"/>
                <a:cs typeface="Samsung InterFace"/>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Apps</a:t>
            </a:r>
          </a:p>
          <a:p>
            <a:r>
              <a:rPr lang="en-US" sz="2000" dirty="0" smtClean="0"/>
              <a:t>Exchange</a:t>
            </a:r>
            <a:endParaRPr lang="en-US" sz="2000" dirty="0"/>
          </a:p>
          <a:p>
            <a:r>
              <a:rPr lang="en-US" sz="2000" dirty="0"/>
              <a:t>VPN</a:t>
            </a:r>
          </a:p>
          <a:p>
            <a:r>
              <a:rPr lang="en-US" sz="2000" dirty="0"/>
              <a:t>Restrict Access</a:t>
            </a:r>
          </a:p>
          <a:p>
            <a:r>
              <a:rPr lang="en-US" sz="2000" dirty="0"/>
              <a:t>Kiosk</a:t>
            </a:r>
          </a:p>
          <a:p>
            <a:r>
              <a:rPr lang="en-US" sz="2000" dirty="0"/>
              <a:t>Geo Fencing</a:t>
            </a:r>
          </a:p>
          <a:p>
            <a:r>
              <a:rPr lang="en-US" sz="2000" dirty="0"/>
              <a:t>Enterprise License Management (ELM)</a:t>
            </a:r>
            <a:endParaRPr lang="en-US" dirty="0"/>
          </a:p>
        </p:txBody>
      </p:sp>
    </p:spTree>
    <p:extLst>
      <p:ext uri="{BB962C8B-B14F-4D97-AF65-F5344CB8AC3E}">
        <p14:creationId xmlns:p14="http://schemas.microsoft.com/office/powerpoint/2010/main" val="16625709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Mobile Device Management </a:t>
            </a:r>
            <a:r>
              <a:rPr lang="en-US" dirty="0" smtClean="0">
                <a:solidFill>
                  <a:schemeClr val="accent1"/>
                </a:solidFill>
              </a:rPr>
              <a:t>| </a:t>
            </a:r>
            <a:r>
              <a:rPr lang="en-US" dirty="0" smtClean="0"/>
              <a:t>MDM Partners</a:t>
            </a:r>
            <a:endParaRPr lang="en-US" dirty="0">
              <a:solidFill>
                <a:schemeClr val="accent1"/>
              </a:solidFill>
            </a:endParaRPr>
          </a:p>
        </p:txBody>
      </p:sp>
      <p:sp>
        <p:nvSpPr>
          <p:cNvPr id="2" name="Rectangle 1"/>
          <p:cNvSpPr/>
          <p:nvPr/>
        </p:nvSpPr>
        <p:spPr>
          <a:xfrm>
            <a:off x="2286000" y="-37058942"/>
            <a:ext cx="4572000" cy="24283597"/>
          </a:xfrm>
          <a:prstGeom prst="rect">
            <a:avLst/>
          </a:prstGeom>
        </p:spPr>
        <p:txBody>
          <a:bodyPr>
            <a:spAutoFit/>
          </a:bodyPr>
          <a:lstStyle/>
          <a:p>
            <a:r>
              <a:rPr lang="en-US" sz="1200" b="1" dirty="0"/>
              <a:t>KNOX technical details</a:t>
            </a:r>
          </a:p>
          <a:p>
            <a:r>
              <a:rPr lang="en-US" sz="1200" b="1" dirty="0"/>
              <a:t>Container</a:t>
            </a:r>
          </a:p>
          <a:p>
            <a:r>
              <a:rPr lang="en-US" sz="1200" dirty="0"/>
              <a:t>Install the KNOX container with a launcher icon, home screen and preloaded apps</a:t>
            </a:r>
          </a:p>
          <a:p>
            <a:r>
              <a:rPr lang="en-US" sz="1200" dirty="0"/>
              <a:t>Lock the container, which requires the user to enter their KNOX password to unlock</a:t>
            </a:r>
          </a:p>
          <a:p>
            <a:r>
              <a:rPr lang="en-US" sz="1200" dirty="0"/>
              <a:t>Uninstall the container</a:t>
            </a:r>
          </a:p>
          <a:p>
            <a:r>
              <a:rPr lang="en-US" sz="1200" dirty="0"/>
              <a:t>Install or uninstall an app in the container through Samsung KNOX Apps</a:t>
            </a:r>
          </a:p>
          <a:p>
            <a:r>
              <a:rPr lang="en-US" sz="1200" dirty="0"/>
              <a:t>Add or remove an app launcher icon on the KNOX home screen</a:t>
            </a:r>
          </a:p>
          <a:p>
            <a:r>
              <a:rPr lang="en-US" sz="1200" dirty="0"/>
              <a:t>Define a whitelist or blacklist of apps that can be installed in the KNOX container</a:t>
            </a:r>
          </a:p>
          <a:p>
            <a:r>
              <a:rPr lang="en-US" sz="1200" dirty="0"/>
              <a:t>Start or stop an app in the container</a:t>
            </a:r>
          </a:p>
          <a:p>
            <a:r>
              <a:rPr lang="en-US" sz="1200" dirty="0"/>
              <a:t>Write data to an app's home directory</a:t>
            </a:r>
          </a:p>
          <a:p>
            <a:r>
              <a:rPr lang="en-US" sz="1200" dirty="0"/>
              <a:t>Create a firewall around the container (for example, block the FTP port on the device from receiving connections, or block the device from connecting to the HTTP port on a web server)</a:t>
            </a:r>
          </a:p>
          <a:p>
            <a:r>
              <a:rPr lang="en-US" sz="1200" dirty="0"/>
              <a:t>Define the password policy (same capabilities as the SAFE password)</a:t>
            </a:r>
          </a:p>
          <a:p>
            <a:r>
              <a:rPr lang="en-US" sz="1200" dirty="0"/>
              <a:t>Enable or disable camera, non-secure keypad and share via list</a:t>
            </a:r>
          </a:p>
          <a:p>
            <a:r>
              <a:rPr lang="en-US" sz="1200" b="1" dirty="0"/>
              <a:t>SE for Android</a:t>
            </a:r>
          </a:p>
          <a:p>
            <a:r>
              <a:rPr lang="en-US" sz="1200" dirty="0"/>
              <a:t>Set the enforce status of SE Linux</a:t>
            </a:r>
          </a:p>
          <a:p>
            <a:r>
              <a:rPr lang="en-US" sz="1200" dirty="0"/>
              <a:t>Set the enforce status of the Android Activity Manager Service (AMS)</a:t>
            </a:r>
          </a:p>
          <a:p>
            <a:r>
              <a:rPr lang="en-US" sz="1200" dirty="0"/>
              <a:t>Write SE Linux policy file to SE for Android</a:t>
            </a:r>
          </a:p>
          <a:p>
            <a:r>
              <a:rPr lang="en-US" sz="1200" dirty="0"/>
              <a:t>Write policies for SE for Android security contexts</a:t>
            </a:r>
          </a:p>
          <a:p>
            <a:r>
              <a:rPr lang="en-US" sz="1200" dirty="0"/>
              <a:t>Map apps to SE for Android security contexts</a:t>
            </a:r>
          </a:p>
          <a:p>
            <a:r>
              <a:rPr lang="en-US" sz="1200" b="1" dirty="0"/>
              <a:t>Integrity Management</a:t>
            </a:r>
          </a:p>
          <a:p>
            <a:r>
              <a:rPr lang="en-US" sz="1200" dirty="0"/>
              <a:t>Add apps to the baseline scan</a:t>
            </a:r>
          </a:p>
          <a:p>
            <a:r>
              <a:rPr lang="en-US" sz="1200" dirty="0"/>
              <a:t>Perform a pre-baseline scan</a:t>
            </a:r>
          </a:p>
          <a:p>
            <a:r>
              <a:rPr lang="en-US" sz="1200" dirty="0"/>
              <a:t>Establish the kernel measurement baseline</a:t>
            </a:r>
          </a:p>
          <a:p>
            <a:r>
              <a:rPr lang="en-US" sz="1200" dirty="0"/>
              <a:t>Scan the kernel or installed apps in real time</a:t>
            </a:r>
          </a:p>
          <a:p>
            <a:r>
              <a:rPr lang="en-US" sz="1200" dirty="0"/>
              <a:t>Start or stop the continuous runtime integrity monitoring</a:t>
            </a:r>
          </a:p>
          <a:p>
            <a:r>
              <a:rPr lang="en-US" sz="1200" dirty="0"/>
              <a:t>Define a subscriber to receive integrity violations and results</a:t>
            </a:r>
          </a:p>
          <a:p>
            <a:r>
              <a:rPr lang="en-US" sz="1200" dirty="0"/>
              <a:t>Update the existing baseline with the new scan result</a:t>
            </a:r>
          </a:p>
          <a:p>
            <a:r>
              <a:rPr lang="en-US" sz="1200" b="1" dirty="0"/>
              <a:t>VPN</a:t>
            </a:r>
          </a:p>
          <a:p>
            <a:r>
              <a:rPr lang="en-US" sz="1200" dirty="0"/>
              <a:t>Add or remove a VPN profile</a:t>
            </a:r>
          </a:p>
          <a:p>
            <a:r>
              <a:rPr lang="en-US" sz="1200" dirty="0"/>
              <a:t>Add or remove an app to or from a VPN profile so that when the app is launched, it uses a specific VPN</a:t>
            </a:r>
          </a:p>
          <a:p>
            <a:r>
              <a:rPr lang="en-US" sz="1200" dirty="0"/>
              <a:t>Add all apps in the container to a VPN profile</a:t>
            </a:r>
          </a:p>
          <a:p>
            <a:r>
              <a:rPr lang="en-US" sz="1200" dirty="0"/>
              <a:t>Enable a default forwarding route through defined network nodes</a:t>
            </a:r>
          </a:p>
          <a:p>
            <a:r>
              <a:rPr lang="en-US" sz="1200" dirty="0"/>
              <a:t>Set the CA certificate or user certificate for a VPN profile</a:t>
            </a:r>
          </a:p>
          <a:p>
            <a:r>
              <a:rPr lang="en-US" sz="1200" dirty="0"/>
              <a:t>Enable FIPS mode</a:t>
            </a:r>
          </a:p>
          <a:p>
            <a:r>
              <a:rPr lang="en-US" sz="1200" b="1" dirty="0"/>
              <a:t>Single Sign-On (SSO)</a:t>
            </a:r>
          </a:p>
          <a:p>
            <a:r>
              <a:rPr lang="en-US" sz="1200" dirty="0"/>
              <a:t>Define a whitelist or blacklist of apps allowed to use the SSO service</a:t>
            </a:r>
          </a:p>
          <a:p>
            <a:r>
              <a:rPr lang="en-US" sz="1200" dirty="0"/>
              <a:t>Set user information</a:t>
            </a:r>
          </a:p>
          <a:p>
            <a:r>
              <a:rPr lang="en-US" sz="1200" dirty="0"/>
              <a:t>Force user to re-authenticate</a:t>
            </a:r>
          </a:p>
          <a:p>
            <a:r>
              <a:rPr lang="en-US" sz="1200" b="1" dirty="0"/>
              <a:t>Common Access Card (CAC) or </a:t>
            </a:r>
            <a:r>
              <a:rPr lang="en-US" sz="1200" b="1" dirty="0" err="1"/>
              <a:t>SmartCard</a:t>
            </a:r>
            <a:endParaRPr lang="en-US" sz="1200" b="1" dirty="0"/>
          </a:p>
          <a:p>
            <a:r>
              <a:rPr lang="en-US" sz="1200" dirty="0"/>
              <a:t>Enable or disable CAC or </a:t>
            </a:r>
            <a:r>
              <a:rPr lang="en-US" sz="1200" dirty="0" err="1"/>
              <a:t>SmartCard</a:t>
            </a:r>
            <a:r>
              <a:rPr lang="en-US" sz="1200" dirty="0"/>
              <a:t> authentication for the browser or email</a:t>
            </a:r>
          </a:p>
          <a:p>
            <a:r>
              <a:rPr lang="en-US" sz="1200" b="1" dirty="0"/>
              <a:t>SAFE technical details</a:t>
            </a:r>
          </a:p>
          <a:p>
            <a:r>
              <a:rPr lang="en-US" sz="1200" b="1" dirty="0"/>
              <a:t>Data</a:t>
            </a:r>
          </a:p>
          <a:p>
            <a:r>
              <a:rPr lang="en-US" sz="1200" dirty="0"/>
              <a:t>Start encryption and decryption on a device's internal memory or external SD card</a:t>
            </a:r>
          </a:p>
          <a:p>
            <a:r>
              <a:rPr lang="en-US" sz="1200" dirty="0"/>
              <a:t>Wipe internal memory or the external SD card</a:t>
            </a:r>
          </a:p>
          <a:p>
            <a:r>
              <a:rPr lang="en-US" sz="1200" dirty="0"/>
              <a:t>Lock out the device with a specific password</a:t>
            </a:r>
          </a:p>
          <a:p>
            <a:r>
              <a:rPr lang="en-US" sz="1200" dirty="0"/>
              <a:t>Install or remove the certificates used to authenticate users for email, Wi- Fi or VPN</a:t>
            </a:r>
          </a:p>
          <a:p>
            <a:r>
              <a:rPr lang="en-US" sz="1200" dirty="0"/>
              <a:t>Set the device enrollment status with the MDM server</a:t>
            </a:r>
          </a:p>
          <a:p>
            <a:r>
              <a:rPr lang="en-US" sz="1200" dirty="0"/>
              <a:t>Power off a device</a:t>
            </a:r>
          </a:p>
          <a:p>
            <a:r>
              <a:rPr lang="en-US" sz="1200" b="1" dirty="0"/>
              <a:t>Password</a:t>
            </a:r>
          </a:p>
          <a:p>
            <a:r>
              <a:rPr lang="en-US" sz="1200" dirty="0"/>
              <a:t>Set the policy for user password patterns</a:t>
            </a:r>
          </a:p>
          <a:p>
            <a:r>
              <a:rPr lang="en-US" sz="1200" dirty="0"/>
              <a:t>Set a blacklist of strings that are not allowed in passwords</a:t>
            </a:r>
          </a:p>
          <a:p>
            <a:r>
              <a:rPr lang="en-US" sz="1200" dirty="0"/>
              <a:t>Set the number of failed password attempts before a device is disabled</a:t>
            </a:r>
          </a:p>
          <a:p>
            <a:r>
              <a:rPr lang="en-US" sz="1200" dirty="0"/>
              <a:t>Set the time a password is valid, before it must be changed</a:t>
            </a:r>
          </a:p>
          <a:p>
            <a:r>
              <a:rPr lang="en-US" sz="1200" dirty="0"/>
              <a:t>Set the number of previous passwords that cannot be used for a new password</a:t>
            </a:r>
          </a:p>
          <a:p>
            <a:r>
              <a:rPr lang="en-US" sz="1200" dirty="0"/>
              <a:t>Show the user the password as it is entered</a:t>
            </a:r>
          </a:p>
          <a:p>
            <a:r>
              <a:rPr lang="en-US" sz="1200" b="1" dirty="0"/>
              <a:t>Apps</a:t>
            </a:r>
          </a:p>
          <a:p>
            <a:r>
              <a:rPr lang="en-US" sz="1200" dirty="0"/>
              <a:t>Install, update or uninstall an app on a device</a:t>
            </a:r>
          </a:p>
          <a:p>
            <a:r>
              <a:rPr lang="en-US" sz="1200" dirty="0"/>
              <a:t>Disable the uninstallation of an app</a:t>
            </a:r>
          </a:p>
          <a:p>
            <a:r>
              <a:rPr lang="en-US" sz="1200" dirty="0"/>
              <a:t>Force all apps to be installed on an external SD card</a:t>
            </a:r>
          </a:p>
          <a:p>
            <a:r>
              <a:rPr lang="en-US" sz="1200" dirty="0"/>
              <a:t>Get a list of the apps installed on a device</a:t>
            </a:r>
          </a:p>
          <a:p>
            <a:r>
              <a:rPr lang="en-US" sz="1200" dirty="0"/>
              <a:t>Start or stop an app used on a device</a:t>
            </a:r>
          </a:p>
          <a:p>
            <a:r>
              <a:rPr lang="en-US" sz="1200" dirty="0"/>
              <a:t>Check if an app is currently in use</a:t>
            </a:r>
          </a:p>
          <a:p>
            <a:r>
              <a:rPr lang="en-US" sz="1200" dirty="0"/>
              <a:t>Get info about an app: package name, version, how much RAM/CPU/network traffic it is using, the size of code/data/cache required, last time it was launched and how long it was used</a:t>
            </a:r>
          </a:p>
          <a:p>
            <a:r>
              <a:rPr lang="en-US" sz="1200" dirty="0"/>
              <a:t>Back up or restore a device’s app data and preferences</a:t>
            </a:r>
          </a:p>
          <a:p>
            <a:r>
              <a:rPr lang="en-US" sz="1200" dirty="0"/>
              <a:t>Wipe data associated with an app</a:t>
            </a:r>
          </a:p>
          <a:p>
            <a:r>
              <a:rPr lang="en-US" sz="1200" dirty="0"/>
              <a:t>Define a whitelist or blacklist of apps or widgets that can be installed</a:t>
            </a:r>
          </a:p>
          <a:p>
            <a:r>
              <a:rPr lang="en-US" sz="1200" dirty="0"/>
              <a:t>Disable or re-enable the native browser, Play store, voice dialer, or YouTube</a:t>
            </a:r>
          </a:p>
          <a:p>
            <a:r>
              <a:rPr lang="en-US" sz="1200" dirty="0"/>
              <a:t>Add an app launcher icon to the home screen and change an app's launcher icon</a:t>
            </a:r>
          </a:p>
          <a:p>
            <a:r>
              <a:rPr lang="en-US" sz="1200" b="1" dirty="0"/>
              <a:t>Enterprise License Management (ELM)</a:t>
            </a:r>
          </a:p>
          <a:p>
            <a:r>
              <a:rPr lang="en-US" sz="1200" dirty="0"/>
              <a:t>Activate an enterprise license, which enables enterprise apps to access the MDM APIs</a:t>
            </a:r>
          </a:p>
          <a:p>
            <a:r>
              <a:rPr lang="en-US" sz="1200" b="1" dirty="0"/>
              <a:t>HIDE DETAILS</a:t>
            </a:r>
          </a:p>
          <a:p>
            <a:r>
              <a:rPr lang="en-US" sz="1200" b="1" dirty="0"/>
              <a:t>Exchange</a:t>
            </a:r>
          </a:p>
          <a:p>
            <a:r>
              <a:rPr lang="en-US" sz="1200" dirty="0"/>
              <a:t>Add or delete an MS Exchange ActiveSync account</a:t>
            </a:r>
          </a:p>
          <a:p>
            <a:r>
              <a:rPr lang="en-US" sz="1200" dirty="0"/>
              <a:t>Set the account host, domain, username, email address, password</a:t>
            </a:r>
          </a:p>
          <a:p>
            <a:r>
              <a:rPr lang="en-US" sz="1200" dirty="0"/>
              <a:t>Enable or disable Secure Sockets Layer (SSL) security</a:t>
            </a:r>
          </a:p>
          <a:p>
            <a:r>
              <a:rPr lang="en-US" sz="1200" dirty="0"/>
              <a:t>Indicate if all certificates accepted for SSL</a:t>
            </a:r>
          </a:p>
          <a:p>
            <a:r>
              <a:rPr lang="en-US" sz="1200" dirty="0"/>
              <a:t>Set the certificate to be used for SSL authentication</a:t>
            </a:r>
          </a:p>
          <a:p>
            <a:r>
              <a:rPr lang="en-US" sz="1200" dirty="0"/>
              <a:t>Enable S/MIME certificates</a:t>
            </a:r>
          </a:p>
          <a:p>
            <a:r>
              <a:rPr lang="en-US" sz="1200" dirty="0"/>
              <a:t>Synch the account with the device contacts, calendar, tasks and notes</a:t>
            </a:r>
          </a:p>
          <a:p>
            <a:r>
              <a:rPr lang="en-US" sz="1200" dirty="0"/>
              <a:t>Enable device vibration for a new email</a:t>
            </a:r>
          </a:p>
          <a:p>
            <a:r>
              <a:rPr lang="en-US" sz="1200" b="1" dirty="0"/>
              <a:t>VPN</a:t>
            </a:r>
          </a:p>
          <a:p>
            <a:r>
              <a:rPr lang="en-US" sz="1200" dirty="0"/>
              <a:t>Allow only </a:t>
            </a:r>
            <a:r>
              <a:rPr lang="en-US" sz="1200" dirty="0" err="1"/>
              <a:t>IPsec</a:t>
            </a:r>
            <a:r>
              <a:rPr lang="en-US" sz="1200" dirty="0"/>
              <a:t> or SSL/TLS connections</a:t>
            </a:r>
          </a:p>
          <a:p>
            <a:r>
              <a:rPr lang="en-US" sz="1200" dirty="0"/>
              <a:t>Create, update or delete a VPN profile</a:t>
            </a:r>
          </a:p>
          <a:p>
            <a:r>
              <a:rPr lang="en-US" sz="1200" dirty="0"/>
              <a:t>Configure the profile: ID, pre-shared key, CA certificate, user certificate, secret, encryption, DNS search domains/addresses and network node forwarding route</a:t>
            </a:r>
          </a:p>
          <a:p>
            <a:r>
              <a:rPr lang="en-US" sz="1200" b="1" dirty="0"/>
              <a:t>Restrictions</a:t>
            </a:r>
          </a:p>
          <a:p>
            <a:r>
              <a:rPr lang="en-US" sz="1200" dirty="0"/>
              <a:t>Enable or disable Android Beam, apps not from Google Play, audio recording, background process limits, backups to Google cloud, Bluetooth, camera, cellular data, clipboard, factory reset, Home key, microphone, mock GPS locations, NFC, OTA O/S upgrades, power button, S Beam, SD card writing, S Voice, screen captures, settings changes by user, Share Via list, status bar, tethering, USB debugging, USB storage, video recording, VPN, wallpaper and Wi-Fi</a:t>
            </a:r>
          </a:p>
          <a:p>
            <a:r>
              <a:rPr lang="en-US" sz="1200" b="1" dirty="0"/>
              <a:t>Kiosk</a:t>
            </a:r>
          </a:p>
          <a:p>
            <a:r>
              <a:rPr lang="en-US" sz="1200" dirty="0"/>
              <a:t>Enable or disable Kiosk mode, which provides a restricted version of the default Samsung home screen</a:t>
            </a:r>
          </a:p>
          <a:p>
            <a:r>
              <a:rPr lang="en-US" sz="1200" dirty="0"/>
              <a:t>Enable or disable hardware keys, multi window mode or recently used apps display</a:t>
            </a:r>
          </a:p>
          <a:p>
            <a:r>
              <a:rPr lang="en-US" sz="1200" dirty="0"/>
              <a:t>Hide the navigation bar, status bar or system bar</a:t>
            </a:r>
          </a:p>
          <a:p>
            <a:r>
              <a:rPr lang="en-US" sz="1200" b="1" dirty="0"/>
              <a:t>Geo Fencing</a:t>
            </a:r>
          </a:p>
          <a:p>
            <a:r>
              <a:rPr lang="en-US" sz="1200" dirty="0"/>
              <a:t>Create or destroy a </a:t>
            </a:r>
            <a:r>
              <a:rPr lang="en-US" sz="1200" dirty="0" err="1"/>
              <a:t>geofence</a:t>
            </a:r>
            <a:r>
              <a:rPr lang="en-US" sz="1200" dirty="0"/>
              <a:t> area, which can be linear, circular or polygonal</a:t>
            </a:r>
          </a:p>
          <a:p>
            <a:r>
              <a:rPr lang="en-US" sz="1200" dirty="0"/>
              <a:t>Determine if a device is within the </a:t>
            </a:r>
            <a:r>
              <a:rPr lang="en-US" sz="1200" dirty="0" err="1"/>
              <a:t>geofence</a:t>
            </a:r>
            <a:r>
              <a:rPr lang="en-US" sz="1200" dirty="0"/>
              <a:t> area</a:t>
            </a:r>
          </a:p>
          <a:p>
            <a:r>
              <a:rPr lang="en-US" sz="1200" dirty="0"/>
              <a:t>Set the minimum distance and time interval to monitor a </a:t>
            </a:r>
            <a:r>
              <a:rPr lang="en-US" sz="1200" dirty="0" err="1"/>
              <a:t>geofence</a:t>
            </a:r>
            <a:endParaRPr lang="en-US" sz="1200" dirty="0"/>
          </a:p>
          <a:p>
            <a:r>
              <a:rPr lang="en-US" sz="1200" dirty="0"/>
              <a:t>Start or stop </a:t>
            </a:r>
            <a:r>
              <a:rPr lang="en-US" sz="1200" dirty="0" err="1"/>
              <a:t>geofence</a:t>
            </a:r>
            <a:r>
              <a:rPr lang="en-US" sz="1200" dirty="0"/>
              <a:t> monitoring</a:t>
            </a:r>
          </a:p>
        </p:txBody>
      </p:sp>
      <p:pic>
        <p:nvPicPr>
          <p:cNvPr id="6" name="Picture 5" descr="mdm partne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78200" y="1682750"/>
            <a:ext cx="2239716" cy="4724400"/>
          </a:xfrm>
          <a:prstGeom prst="rect">
            <a:avLst/>
          </a:prstGeom>
        </p:spPr>
      </p:pic>
    </p:spTree>
    <p:extLst>
      <p:ext uri="{BB962C8B-B14F-4D97-AF65-F5344CB8AC3E}">
        <p14:creationId xmlns:p14="http://schemas.microsoft.com/office/powerpoint/2010/main" val="27734354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3194050" y="2432050"/>
            <a:ext cx="1676400" cy="229235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2" name="Title 1"/>
          <p:cNvSpPr>
            <a:spLocks noGrp="1"/>
          </p:cNvSpPr>
          <p:nvPr>
            <p:ph type="title"/>
          </p:nvPr>
        </p:nvSpPr>
        <p:spPr/>
        <p:txBody>
          <a:bodyPr/>
          <a:lstStyle/>
          <a:p>
            <a:r>
              <a:rPr lang="en-US" dirty="0" smtClean="0">
                <a:solidFill>
                  <a:srgbClr val="002A5B"/>
                </a:solidFill>
              </a:rPr>
              <a:t>Secure Platform|</a:t>
            </a:r>
            <a:r>
              <a:rPr lang="en-US" dirty="0" smtClean="0"/>
              <a:t> </a:t>
            </a:r>
            <a:r>
              <a:rPr lang="en-US" dirty="0"/>
              <a:t>Enterprise </a:t>
            </a:r>
            <a:r>
              <a:rPr lang="en-US" dirty="0" smtClean="0"/>
              <a:t>Ready</a:t>
            </a:r>
            <a:endParaRPr lang="en-US" dirty="0"/>
          </a:p>
        </p:txBody>
      </p:sp>
      <p:grpSp>
        <p:nvGrpSpPr>
          <p:cNvPr id="8" name="Group 7"/>
          <p:cNvGrpSpPr>
            <a:grpSpLocks noChangeAspect="1"/>
          </p:cNvGrpSpPr>
          <p:nvPr/>
        </p:nvGrpSpPr>
        <p:grpSpPr>
          <a:xfrm>
            <a:off x="6809384" y="1601787"/>
            <a:ext cx="1902815" cy="3675987"/>
            <a:chOff x="4853585" y="1847850"/>
            <a:chExt cx="2231856" cy="4311650"/>
          </a:xfrm>
        </p:grpSpPr>
        <p:pic>
          <p:nvPicPr>
            <p:cNvPr id="9" name="Picture 8"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3585" y="1847850"/>
              <a:ext cx="2231856" cy="4311650"/>
            </a:xfrm>
            <a:prstGeom prst="rect">
              <a:avLst/>
            </a:prstGeom>
          </p:spPr>
        </p:pic>
        <p:grpSp>
          <p:nvGrpSpPr>
            <p:cNvPr id="10" name="Group 9"/>
            <p:cNvGrpSpPr/>
            <p:nvPr/>
          </p:nvGrpSpPr>
          <p:grpSpPr>
            <a:xfrm>
              <a:off x="4983591" y="2273303"/>
              <a:ext cx="1982424" cy="3472429"/>
              <a:chOff x="4983591" y="2273303"/>
              <a:chExt cx="1982424" cy="3472429"/>
            </a:xfrm>
          </p:grpSpPr>
          <p:sp>
            <p:nvSpPr>
              <p:cNvPr id="14" name="Rectangle 13"/>
              <p:cNvSpPr/>
              <p:nvPr/>
            </p:nvSpPr>
            <p:spPr>
              <a:xfrm>
                <a:off x="49835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nvGrpSpPr>
              <p:cNvPr id="15" name="Group 14"/>
              <p:cNvGrpSpPr/>
              <p:nvPr/>
            </p:nvGrpSpPr>
            <p:grpSpPr>
              <a:xfrm>
                <a:off x="5105382" y="2315992"/>
                <a:ext cx="1728263" cy="686287"/>
                <a:chOff x="5047187" y="2310912"/>
                <a:chExt cx="1728263" cy="686287"/>
              </a:xfrm>
            </p:grpSpPr>
            <p:pic>
              <p:nvPicPr>
                <p:cNvPr id="16"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17" name="Picture 16"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grpSp>
      </p:grpSp>
      <p:pic>
        <p:nvPicPr>
          <p:cNvPr id="20" name="Picture 19" descr="MDM_Server.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06017" y="2640162"/>
            <a:ext cx="662940" cy="424771"/>
          </a:xfrm>
          <a:prstGeom prst="rect">
            <a:avLst/>
          </a:prstGeom>
        </p:spPr>
      </p:pic>
      <p:pic>
        <p:nvPicPr>
          <p:cNvPr id="21" name="Picture 20" descr="SSO_Proxy.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89945" y="3258334"/>
            <a:ext cx="571500" cy="450066"/>
          </a:xfrm>
          <a:prstGeom prst="rect">
            <a:avLst/>
          </a:prstGeom>
        </p:spPr>
      </p:pic>
      <p:pic>
        <p:nvPicPr>
          <p:cNvPr id="22" name="Picture 21" descr="VPN_Gateway.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1727" y="4060136"/>
            <a:ext cx="731520" cy="435664"/>
          </a:xfrm>
          <a:prstGeom prst="rect">
            <a:avLst/>
          </a:prstGeom>
        </p:spPr>
      </p:pic>
      <p:pic>
        <p:nvPicPr>
          <p:cNvPr id="23" name="Picture 22" descr="Active_Directory_Server.pn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35940" y="3258334"/>
            <a:ext cx="403094" cy="450066"/>
          </a:xfrm>
          <a:prstGeom prst="rect">
            <a:avLst/>
          </a:prstGeom>
        </p:spPr>
      </p:pic>
      <p:sp>
        <p:nvSpPr>
          <p:cNvPr id="28" name="Rectangle 27"/>
          <p:cNvSpPr/>
          <p:nvPr/>
        </p:nvSpPr>
        <p:spPr>
          <a:xfrm>
            <a:off x="704850" y="4400550"/>
            <a:ext cx="1339850" cy="1587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pic>
        <p:nvPicPr>
          <p:cNvPr id="29" name="Picture 28" descr="Cloud.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11750" y="3017771"/>
            <a:ext cx="1515917" cy="939868"/>
          </a:xfrm>
          <a:prstGeom prst="rect">
            <a:avLst/>
          </a:prstGeom>
        </p:spPr>
      </p:pic>
      <p:pic>
        <p:nvPicPr>
          <p:cNvPr id="30" name="Picture 29" descr="SSO_Cloud_Server.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72821" y="3278006"/>
            <a:ext cx="393775" cy="410722"/>
          </a:xfrm>
          <a:prstGeom prst="rect">
            <a:avLst/>
          </a:prstGeom>
        </p:spPr>
      </p:pic>
      <p:grpSp>
        <p:nvGrpSpPr>
          <p:cNvPr id="41" name="Group 40"/>
          <p:cNvGrpSpPr>
            <a:grpSpLocks noChangeAspect="1"/>
          </p:cNvGrpSpPr>
          <p:nvPr/>
        </p:nvGrpSpPr>
        <p:grpSpPr>
          <a:xfrm>
            <a:off x="228607" y="2952750"/>
            <a:ext cx="947823" cy="739712"/>
            <a:chOff x="381000" y="2788700"/>
            <a:chExt cx="1323080" cy="1032571"/>
          </a:xfrm>
        </p:grpSpPr>
        <p:pic>
          <p:nvPicPr>
            <p:cNvPr id="34" name="Picture 3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1000" y="2788700"/>
              <a:ext cx="527050" cy="1029775"/>
            </a:xfrm>
            <a:prstGeom prst="rect">
              <a:avLst/>
            </a:prstGeom>
          </p:spPr>
        </p:pic>
        <p:pic>
          <p:nvPicPr>
            <p:cNvPr id="35" name="Picture 3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9950" y="3122613"/>
              <a:ext cx="419862" cy="361950"/>
            </a:xfrm>
            <a:prstGeom prst="rect">
              <a:avLst/>
            </a:prstGeom>
          </p:spPr>
        </p:pic>
        <p:sp>
          <p:nvSpPr>
            <p:cNvPr id="5" name="Rectangle 4"/>
            <p:cNvSpPr/>
            <p:nvPr/>
          </p:nvSpPr>
          <p:spPr>
            <a:xfrm>
              <a:off x="730252" y="3477569"/>
              <a:ext cx="973828" cy="343702"/>
            </a:xfrm>
            <a:prstGeom prst="rect">
              <a:avLst/>
            </a:prstGeom>
          </p:spPr>
          <p:txBody>
            <a:bodyPr wrap="none">
              <a:spAutoFit/>
            </a:bodyPr>
            <a:lstStyle/>
            <a:p>
              <a:r>
                <a:rPr lang="en-US" sz="1000" b="1" dirty="0" smtClean="0">
                  <a:solidFill>
                    <a:schemeClr val="accent6"/>
                  </a:solidFill>
                  <a:latin typeface="Samsung InterFace"/>
                  <a:cs typeface="Samsung InterFace"/>
                </a:rPr>
                <a:t>IT Admin</a:t>
              </a:r>
              <a:endParaRPr lang="en-US" sz="1000" b="1" dirty="0"/>
            </a:p>
          </p:txBody>
        </p:sp>
      </p:grpSp>
      <p:grpSp>
        <p:nvGrpSpPr>
          <p:cNvPr id="7" name="Group 6"/>
          <p:cNvGrpSpPr/>
          <p:nvPr/>
        </p:nvGrpSpPr>
        <p:grpSpPr>
          <a:xfrm>
            <a:off x="1345810" y="2427006"/>
            <a:ext cx="1632339" cy="2283388"/>
            <a:chOff x="1676011" y="2552699"/>
            <a:chExt cx="1525260" cy="2133601"/>
          </a:xfrm>
        </p:grpSpPr>
        <p:grpSp>
          <p:nvGrpSpPr>
            <p:cNvPr id="37" name="Group 36"/>
            <p:cNvGrpSpPr>
              <a:grpSpLocks noChangeAspect="1"/>
            </p:cNvGrpSpPr>
            <p:nvPr/>
          </p:nvGrpSpPr>
          <p:grpSpPr>
            <a:xfrm>
              <a:off x="1676011" y="2552699"/>
              <a:ext cx="1525260" cy="2133601"/>
              <a:chOff x="5016111" y="2216150"/>
              <a:chExt cx="2655586" cy="3714750"/>
            </a:xfrm>
          </p:grpSpPr>
          <p:pic>
            <p:nvPicPr>
              <p:cNvPr id="38" name="Picture 37" descr="MDM_Community.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16111" y="2216150"/>
                <a:ext cx="2655586" cy="3714750"/>
              </a:xfrm>
              <a:prstGeom prst="rect">
                <a:avLst/>
              </a:prstGeom>
            </p:spPr>
          </p:pic>
          <p:sp>
            <p:nvSpPr>
              <p:cNvPr id="39" name="Rectangle 38"/>
              <p:cNvSpPr/>
              <p:nvPr/>
            </p:nvSpPr>
            <p:spPr>
              <a:xfrm>
                <a:off x="5035170" y="2235200"/>
                <a:ext cx="2617469" cy="3429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MDM Policies</a:t>
                </a:r>
              </a:p>
            </p:txBody>
          </p:sp>
        </p:grpSp>
        <p:sp>
          <p:nvSpPr>
            <p:cNvPr id="6" name="Rectangle 5"/>
            <p:cNvSpPr/>
            <p:nvPr/>
          </p:nvSpPr>
          <p:spPr>
            <a:xfrm>
              <a:off x="1854200" y="4451350"/>
              <a:ext cx="1111250" cy="1397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sp>
        <p:nvSpPr>
          <p:cNvPr id="42" name="Rounded Rectangle 41"/>
          <p:cNvSpPr/>
          <p:nvPr/>
        </p:nvSpPr>
        <p:spPr>
          <a:xfrm>
            <a:off x="7081478" y="3281945"/>
            <a:ext cx="1263650" cy="402844"/>
          </a:xfrm>
          <a:prstGeom prst="roundRect">
            <a:avLst/>
          </a:prstGeom>
          <a:solidFill>
            <a:srgbClr val="0689D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Single Sign On</a:t>
            </a:r>
          </a:p>
        </p:txBody>
      </p:sp>
      <p:sp>
        <p:nvSpPr>
          <p:cNvPr id="43" name="Rounded Rectangle 42"/>
          <p:cNvSpPr/>
          <p:nvPr/>
        </p:nvSpPr>
        <p:spPr>
          <a:xfrm>
            <a:off x="7081478" y="2671763"/>
            <a:ext cx="1263650" cy="402844"/>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MDM Agent</a:t>
            </a:r>
          </a:p>
        </p:txBody>
      </p:sp>
      <p:sp>
        <p:nvSpPr>
          <p:cNvPr id="44" name="Rounded Rectangle 43"/>
          <p:cNvSpPr/>
          <p:nvPr/>
        </p:nvSpPr>
        <p:spPr>
          <a:xfrm>
            <a:off x="7081478" y="3848100"/>
            <a:ext cx="1263650" cy="882650"/>
          </a:xfrm>
          <a:prstGeom prst="roundRect">
            <a:avLst/>
          </a:prstGeom>
          <a:solidFill>
            <a:srgbClr val="70A933"/>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FIPS – Certified VPN</a:t>
            </a:r>
          </a:p>
        </p:txBody>
      </p:sp>
      <p:cxnSp>
        <p:nvCxnSpPr>
          <p:cNvPr id="45" name="Straight Arrow Connector 44"/>
          <p:cNvCxnSpPr/>
          <p:nvPr/>
        </p:nvCxnSpPr>
        <p:spPr>
          <a:xfrm>
            <a:off x="927102" y="3379788"/>
            <a:ext cx="373888" cy="0"/>
          </a:xfrm>
          <a:prstGeom prst="straightConnector1">
            <a:avLst/>
          </a:prstGeom>
          <a:ln w="28575" cmpd="sng">
            <a:solidFill>
              <a:schemeClr val="accent2"/>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020487" y="2873185"/>
            <a:ext cx="373888" cy="0"/>
          </a:xfrm>
          <a:prstGeom prst="straightConnector1">
            <a:avLst/>
          </a:prstGeom>
          <a:ln w="28575" cmpd="sng">
            <a:solidFill>
              <a:schemeClr val="accent2"/>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929120" y="2873185"/>
            <a:ext cx="3116326" cy="0"/>
          </a:xfrm>
          <a:prstGeom prst="straightConnector1">
            <a:avLst/>
          </a:prstGeom>
          <a:ln w="28575" cmpd="sng">
            <a:solidFill>
              <a:schemeClr val="accent2"/>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720169" y="3483367"/>
            <a:ext cx="448222" cy="0"/>
          </a:xfrm>
          <a:prstGeom prst="straightConnector1">
            <a:avLst/>
          </a:prstGeom>
          <a:ln w="28575" cmpd="sng">
            <a:solidFill>
              <a:schemeClr val="accent3"/>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591299" y="3483367"/>
            <a:ext cx="456181" cy="0"/>
          </a:xfrm>
          <a:prstGeom prst="straightConnector1">
            <a:avLst/>
          </a:prstGeom>
          <a:ln w="28575" cmpd="sng">
            <a:solidFill>
              <a:schemeClr val="accent3"/>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929120" y="4289235"/>
            <a:ext cx="3116326" cy="0"/>
          </a:xfrm>
          <a:prstGeom prst="straightConnector1">
            <a:avLst/>
          </a:prstGeom>
          <a:ln w="28575" cmpd="sng">
            <a:solidFill>
              <a:srgbClr val="70A933"/>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3200316" y="2385368"/>
            <a:ext cx="1673052" cy="276999"/>
          </a:xfrm>
          <a:prstGeom prst="rect">
            <a:avLst/>
          </a:prstGeom>
        </p:spPr>
        <p:txBody>
          <a:bodyPr wrap="none">
            <a:spAutoFit/>
          </a:bodyPr>
          <a:lstStyle/>
          <a:p>
            <a:r>
              <a:rPr lang="en-US" sz="1200" b="1" dirty="0" smtClean="0">
                <a:solidFill>
                  <a:schemeClr val="accent6"/>
                </a:solidFill>
                <a:latin typeface="Samsung InterFace"/>
                <a:cs typeface="Samsung InterFace"/>
              </a:rPr>
              <a:t>Enterprise Ecosyste</a:t>
            </a:r>
            <a:r>
              <a:rPr lang="en-US" sz="1200" b="1" dirty="0">
                <a:solidFill>
                  <a:schemeClr val="accent6"/>
                </a:solidFill>
                <a:latin typeface="Samsung InterFace"/>
                <a:cs typeface="Samsung InterFace"/>
              </a:rPr>
              <a:t>m</a:t>
            </a:r>
            <a:endParaRPr lang="en-US" sz="1200" dirty="0"/>
          </a:p>
        </p:txBody>
      </p:sp>
      <p:sp>
        <p:nvSpPr>
          <p:cNvPr id="3" name="Rectangle 2"/>
          <p:cNvSpPr/>
          <p:nvPr/>
        </p:nvSpPr>
        <p:spPr>
          <a:xfrm>
            <a:off x="5488835" y="3613032"/>
            <a:ext cx="710451" cy="230832"/>
          </a:xfrm>
          <a:prstGeom prst="rect">
            <a:avLst/>
          </a:prstGeom>
        </p:spPr>
        <p:txBody>
          <a:bodyPr wrap="none">
            <a:spAutoFit/>
          </a:bodyPr>
          <a:lstStyle/>
          <a:p>
            <a:r>
              <a:rPr lang="en-US" sz="900" dirty="0" smtClean="0">
                <a:solidFill>
                  <a:schemeClr val="bg1"/>
                </a:solidFill>
                <a:latin typeface="Samsung InterFace"/>
                <a:cs typeface="Samsung InterFace"/>
              </a:rPr>
              <a:t>SSO Server</a:t>
            </a:r>
            <a:endParaRPr lang="en-US" sz="900" dirty="0">
              <a:solidFill>
                <a:schemeClr val="bg1"/>
              </a:solidFill>
            </a:endParaRPr>
          </a:p>
        </p:txBody>
      </p:sp>
      <p:sp>
        <p:nvSpPr>
          <p:cNvPr id="4" name="Rectangle 3"/>
          <p:cNvSpPr/>
          <p:nvPr/>
        </p:nvSpPr>
        <p:spPr>
          <a:xfrm>
            <a:off x="3161238" y="3655363"/>
            <a:ext cx="1072095" cy="369332"/>
          </a:xfrm>
          <a:prstGeom prst="rect">
            <a:avLst/>
          </a:prstGeom>
        </p:spPr>
        <p:txBody>
          <a:bodyPr wrap="square">
            <a:spAutoFit/>
          </a:bodyPr>
          <a:lstStyle/>
          <a:p>
            <a:pPr algn="ctr"/>
            <a:r>
              <a:rPr lang="en-US" sz="900" dirty="0" smtClean="0">
                <a:solidFill>
                  <a:schemeClr val="accent6"/>
                </a:solidFill>
                <a:latin typeface="Samsung InterFace"/>
                <a:cs typeface="Samsung InterFace"/>
              </a:rPr>
              <a:t>Active </a:t>
            </a:r>
          </a:p>
          <a:p>
            <a:pPr algn="ctr"/>
            <a:r>
              <a:rPr lang="en-US" sz="900" dirty="0" smtClean="0">
                <a:solidFill>
                  <a:schemeClr val="accent6"/>
                </a:solidFill>
                <a:latin typeface="Samsung InterFace"/>
                <a:cs typeface="Samsung InterFace"/>
              </a:rPr>
              <a:t>Directory Server</a:t>
            </a:r>
            <a:endParaRPr lang="en-US" sz="900" dirty="0">
              <a:solidFill>
                <a:schemeClr val="accent6"/>
              </a:solidFill>
            </a:endParaRPr>
          </a:p>
        </p:txBody>
      </p:sp>
      <p:sp>
        <p:nvSpPr>
          <p:cNvPr id="40" name="Rectangle 39"/>
          <p:cNvSpPr/>
          <p:nvPr/>
        </p:nvSpPr>
        <p:spPr>
          <a:xfrm>
            <a:off x="4242862" y="3655363"/>
            <a:ext cx="704090" cy="369332"/>
          </a:xfrm>
          <a:prstGeom prst="rect">
            <a:avLst/>
          </a:prstGeom>
        </p:spPr>
        <p:txBody>
          <a:bodyPr wrap="square">
            <a:spAutoFit/>
          </a:bodyPr>
          <a:lstStyle/>
          <a:p>
            <a:r>
              <a:rPr lang="en-US" sz="900" dirty="0" smtClean="0">
                <a:solidFill>
                  <a:schemeClr val="accent6"/>
                </a:solidFill>
                <a:latin typeface="Samsung InterFace"/>
                <a:cs typeface="Samsung InterFace"/>
              </a:rPr>
              <a:t>SSO Proxy</a:t>
            </a:r>
          </a:p>
        </p:txBody>
      </p:sp>
      <p:sp>
        <p:nvSpPr>
          <p:cNvPr id="46" name="Rectangle 45"/>
          <p:cNvSpPr/>
          <p:nvPr/>
        </p:nvSpPr>
        <p:spPr>
          <a:xfrm>
            <a:off x="3181647" y="4499429"/>
            <a:ext cx="1124257" cy="230832"/>
          </a:xfrm>
          <a:prstGeom prst="rect">
            <a:avLst/>
          </a:prstGeom>
        </p:spPr>
        <p:txBody>
          <a:bodyPr wrap="square">
            <a:spAutoFit/>
          </a:bodyPr>
          <a:lstStyle/>
          <a:p>
            <a:pPr algn="ctr"/>
            <a:r>
              <a:rPr lang="en-US" sz="900" dirty="0" smtClean="0">
                <a:solidFill>
                  <a:schemeClr val="accent6"/>
                </a:solidFill>
                <a:latin typeface="Samsung InterFace"/>
                <a:cs typeface="Samsung InterFace"/>
              </a:rPr>
              <a:t>VPN Gateway</a:t>
            </a:r>
          </a:p>
        </p:txBody>
      </p:sp>
      <p:sp>
        <p:nvSpPr>
          <p:cNvPr id="47" name="Rectangle 46"/>
          <p:cNvSpPr/>
          <p:nvPr/>
        </p:nvSpPr>
        <p:spPr>
          <a:xfrm>
            <a:off x="3259662" y="3037297"/>
            <a:ext cx="755650" cy="230832"/>
          </a:xfrm>
          <a:prstGeom prst="rect">
            <a:avLst/>
          </a:prstGeom>
        </p:spPr>
        <p:txBody>
          <a:bodyPr wrap="square">
            <a:spAutoFit/>
          </a:bodyPr>
          <a:lstStyle/>
          <a:p>
            <a:pPr algn="ctr"/>
            <a:r>
              <a:rPr lang="en-US" sz="900" dirty="0" smtClean="0">
                <a:solidFill>
                  <a:schemeClr val="accent6"/>
                </a:solidFill>
                <a:latin typeface="Samsung InterFace"/>
                <a:cs typeface="Samsung InterFace"/>
              </a:rPr>
              <a:t>MDM Server</a:t>
            </a:r>
          </a:p>
        </p:txBody>
      </p:sp>
      <p:cxnSp>
        <p:nvCxnSpPr>
          <p:cNvPr id="49" name="Straight Arrow Connector 48"/>
          <p:cNvCxnSpPr/>
          <p:nvPr/>
        </p:nvCxnSpPr>
        <p:spPr>
          <a:xfrm>
            <a:off x="3881969" y="3483367"/>
            <a:ext cx="373888" cy="0"/>
          </a:xfrm>
          <a:prstGeom prst="straightConnector1">
            <a:avLst/>
          </a:prstGeom>
          <a:ln w="28575" cmpd="sng">
            <a:solidFill>
              <a:schemeClr val="accent3"/>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28720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A5B"/>
                </a:solidFill>
              </a:rPr>
              <a:t>Samsung KNOX | </a:t>
            </a:r>
            <a:r>
              <a:rPr lang="en-US" dirty="0" smtClean="0"/>
              <a:t>Active Directory Based Management</a:t>
            </a:r>
            <a:r>
              <a:rPr lang="en-US" baseline="30000" dirty="0" smtClean="0"/>
              <a:t>*</a:t>
            </a:r>
            <a:endParaRPr lang="en-US" baseline="30000" dirty="0"/>
          </a:p>
        </p:txBody>
      </p:sp>
      <p:sp>
        <p:nvSpPr>
          <p:cNvPr id="3" name="Content Placeholder 2"/>
          <p:cNvSpPr>
            <a:spLocks noGrp="1"/>
          </p:cNvSpPr>
          <p:nvPr>
            <p:ph sz="quarter" idx="1"/>
          </p:nvPr>
        </p:nvSpPr>
        <p:spPr>
          <a:xfrm>
            <a:off x="491067" y="1498600"/>
            <a:ext cx="4114800" cy="5046132"/>
          </a:xfrm>
        </p:spPr>
        <p:txBody>
          <a:bodyPr>
            <a:normAutofit/>
          </a:bodyPr>
          <a:lstStyle/>
          <a:p>
            <a:r>
              <a:rPr lang="en-US" sz="2000" dirty="0"/>
              <a:t>AD-based Group Policy management for Containers and Devices</a:t>
            </a:r>
          </a:p>
          <a:p>
            <a:r>
              <a:rPr lang="en-US" sz="2000" dirty="0"/>
              <a:t>Cloud-based service deploys in minutes — leveraging existing infrastructure</a:t>
            </a:r>
          </a:p>
          <a:p>
            <a:r>
              <a:rPr lang="en-US" sz="2000" dirty="0"/>
              <a:t>Lower cost of ownership with self-service </a:t>
            </a:r>
            <a:r>
              <a:rPr lang="en-US" sz="2000" dirty="0" smtClean="0"/>
              <a:t>with full </a:t>
            </a:r>
            <a:r>
              <a:rPr lang="en-US" sz="2000" dirty="0"/>
              <a:t>lifecycle automation</a:t>
            </a:r>
          </a:p>
          <a:p>
            <a:r>
              <a:rPr lang="en-US" sz="2000" smtClean="0"/>
              <a:t>Supports </a:t>
            </a:r>
            <a:r>
              <a:rPr lang="en-US" sz="2000" dirty="0"/>
              <a:t>SAFE v4 policies and KNOX policies</a:t>
            </a:r>
          </a:p>
          <a:p>
            <a:r>
              <a:rPr lang="en-US" sz="2000" dirty="0"/>
              <a:t>Unified cross-platform device &amp; desktop management </a:t>
            </a:r>
          </a:p>
          <a:p>
            <a:endParaRPr lang="en-US" sz="2000" dirty="0"/>
          </a:p>
        </p:txBody>
      </p:sp>
      <p:pic>
        <p:nvPicPr>
          <p:cNvPr id="5" name="Picture 4"/>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4082" y="2093390"/>
            <a:ext cx="4074954" cy="3096677"/>
          </a:xfrm>
          <a:prstGeom prst="rect">
            <a:avLst/>
          </a:prstGeom>
          <a:noFill/>
          <a:ln>
            <a:noFill/>
          </a:ln>
        </p:spPr>
      </p:pic>
      <p:sp>
        <p:nvSpPr>
          <p:cNvPr id="6" name="Rectangle 5"/>
          <p:cNvSpPr/>
          <p:nvPr/>
        </p:nvSpPr>
        <p:spPr>
          <a:xfrm>
            <a:off x="368108" y="6613313"/>
            <a:ext cx="1300356" cy="246221"/>
          </a:xfrm>
          <a:prstGeom prst="rect">
            <a:avLst/>
          </a:prstGeom>
        </p:spPr>
        <p:txBody>
          <a:bodyPr wrap="none">
            <a:spAutoFit/>
          </a:bodyPr>
          <a:lstStyle/>
          <a:p>
            <a:pPr>
              <a:defRPr/>
            </a:pPr>
            <a:r>
              <a:rPr lang="en-US" altLang="zh-CN" sz="1000" dirty="0" smtClean="0">
                <a:solidFill>
                  <a:schemeClr val="bg1">
                    <a:lumMod val="65000"/>
                  </a:schemeClr>
                </a:solidFill>
                <a:latin typeface="Samsung InterFace"/>
                <a:cs typeface="Samsung InterFace"/>
              </a:rPr>
              <a:t>*Provided by </a:t>
            </a:r>
            <a:r>
              <a:rPr lang="en-US" altLang="zh-CN" sz="1000" dirty="0" err="1" smtClean="0">
                <a:solidFill>
                  <a:schemeClr val="bg1">
                    <a:lumMod val="65000"/>
                  </a:schemeClr>
                </a:solidFill>
                <a:latin typeface="Samsung InterFace"/>
                <a:cs typeface="Samsung InterFace"/>
              </a:rPr>
              <a:t>Centrify</a:t>
            </a:r>
            <a:endParaRPr lang="en-US" altLang="zh-CN" sz="1000" dirty="0">
              <a:solidFill>
                <a:schemeClr val="bg1">
                  <a:lumMod val="65000"/>
                </a:schemeClr>
              </a:solidFill>
              <a:latin typeface="Samsung InterFace"/>
              <a:cs typeface="Samsung InterFace"/>
            </a:endParaRPr>
          </a:p>
        </p:txBody>
      </p:sp>
    </p:spTree>
    <p:extLst>
      <p:ext uri="{BB962C8B-B14F-4D97-AF65-F5344CB8AC3E}">
        <p14:creationId xmlns:p14="http://schemas.microsoft.com/office/powerpoint/2010/main" val="22302697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885" y="76200"/>
            <a:ext cx="8176417" cy="1066800"/>
          </a:xfrm>
        </p:spPr>
        <p:txBody>
          <a:bodyPr/>
          <a:lstStyle/>
          <a:p>
            <a:r>
              <a:rPr lang="en-US" dirty="0">
                <a:solidFill>
                  <a:schemeClr val="accent1"/>
                </a:solidFill>
              </a:rPr>
              <a:t>Samsung KNOX </a:t>
            </a:r>
            <a:r>
              <a:rPr lang="en-US" dirty="0" smtClean="0">
                <a:solidFill>
                  <a:schemeClr val="accent1"/>
                </a:solidFill>
              </a:rPr>
              <a:t>|</a:t>
            </a:r>
            <a:r>
              <a:rPr lang="en-US" dirty="0" smtClean="0"/>
              <a:t> Samsung Mobile Devices</a:t>
            </a:r>
            <a:endParaRPr lang="en-US" dirty="0"/>
          </a:p>
        </p:txBody>
      </p:sp>
      <p:grpSp>
        <p:nvGrpSpPr>
          <p:cNvPr id="2" name="Group 1"/>
          <p:cNvGrpSpPr/>
          <p:nvPr/>
        </p:nvGrpSpPr>
        <p:grpSpPr>
          <a:xfrm>
            <a:off x="388705" y="2091267"/>
            <a:ext cx="1412307" cy="2528743"/>
            <a:chOff x="388705" y="2091267"/>
            <a:chExt cx="1412307" cy="2528743"/>
          </a:xfrm>
        </p:grpSpPr>
        <p:pic>
          <p:nvPicPr>
            <p:cNvPr id="5" name="그림 7" descr="Galaxy Note 3_white.png"/>
            <p:cNvPicPr>
              <a:picLocks noChangeAspect="1"/>
            </p:cNvPicPr>
            <p:nvPr/>
          </p:nvPicPr>
          <p:blipFill>
            <a:blip r:embed="rId2"/>
            <a:stretch>
              <a:fillRect/>
            </a:stretch>
          </p:blipFill>
          <p:spPr>
            <a:xfrm>
              <a:off x="388705" y="2091267"/>
              <a:ext cx="1412307" cy="2238698"/>
            </a:xfrm>
            <a:prstGeom prst="rect">
              <a:avLst/>
            </a:prstGeom>
          </p:spPr>
        </p:pic>
        <p:sp>
          <p:nvSpPr>
            <p:cNvPr id="6" name="TextBox 5"/>
            <p:cNvSpPr txBox="1"/>
            <p:nvPr/>
          </p:nvSpPr>
          <p:spPr>
            <a:xfrm>
              <a:off x="604833" y="4348141"/>
              <a:ext cx="726168" cy="271869"/>
            </a:xfrm>
            <a:prstGeom prst="rect">
              <a:avLst/>
            </a:prstGeom>
            <a:noFill/>
          </p:spPr>
          <p:txBody>
            <a:bodyPr wrap="none" rtlCol="0">
              <a:spAutoFit/>
            </a:bodyPr>
            <a:lstStyle/>
            <a:p>
              <a:pPr algn="ctr">
                <a:lnSpc>
                  <a:spcPct val="80000"/>
                </a:lnSpc>
              </a:pPr>
              <a:r>
                <a:rPr lang="en-US" sz="1400" dirty="0" smtClean="0">
                  <a:solidFill>
                    <a:schemeClr val="accent3"/>
                  </a:solidFill>
                  <a:latin typeface="Samsung InterFace"/>
                  <a:cs typeface="Samsung InterFace"/>
                </a:rPr>
                <a:t>NOTE 3</a:t>
              </a:r>
              <a:endParaRPr lang="en-US" sz="1400" dirty="0">
                <a:solidFill>
                  <a:schemeClr val="accent3"/>
                </a:solidFill>
                <a:latin typeface="Samsung InterFace"/>
                <a:cs typeface="Samsung InterFace"/>
              </a:endParaRPr>
            </a:p>
          </p:txBody>
        </p:sp>
      </p:grpSp>
      <p:grpSp>
        <p:nvGrpSpPr>
          <p:cNvPr id="7" name="Group 6"/>
          <p:cNvGrpSpPr/>
          <p:nvPr/>
        </p:nvGrpSpPr>
        <p:grpSpPr>
          <a:xfrm>
            <a:off x="2150675" y="2455333"/>
            <a:ext cx="1008366" cy="2164677"/>
            <a:chOff x="2153434" y="2455333"/>
            <a:chExt cx="1008366" cy="2164677"/>
          </a:xfrm>
        </p:grpSpPr>
        <p:pic>
          <p:nvPicPr>
            <p:cNvPr id="9" name="그림 10" descr="GS4_white_Lar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563" y="2455333"/>
              <a:ext cx="930108" cy="1856409"/>
            </a:xfrm>
            <a:prstGeom prst="rect">
              <a:avLst/>
            </a:prstGeom>
          </p:spPr>
        </p:pic>
        <p:sp>
          <p:nvSpPr>
            <p:cNvPr id="10" name="TextBox 9"/>
            <p:cNvSpPr txBox="1"/>
            <p:nvPr/>
          </p:nvSpPr>
          <p:spPr>
            <a:xfrm>
              <a:off x="2153434" y="4348140"/>
              <a:ext cx="1008366" cy="271870"/>
            </a:xfrm>
            <a:prstGeom prst="rect">
              <a:avLst/>
            </a:prstGeom>
            <a:noFill/>
          </p:spPr>
          <p:txBody>
            <a:bodyPr wrap="none" rtlCol="0">
              <a:spAutoFit/>
            </a:bodyPr>
            <a:lstStyle/>
            <a:p>
              <a:pPr algn="ctr">
                <a:lnSpc>
                  <a:spcPct val="80000"/>
                </a:lnSpc>
              </a:pPr>
              <a:r>
                <a:rPr lang="en-US" sz="1400" dirty="0" smtClean="0">
                  <a:solidFill>
                    <a:schemeClr val="accent3"/>
                  </a:solidFill>
                  <a:latin typeface="Samsung InterFace"/>
                  <a:cs typeface="Samsung InterFace"/>
                </a:rPr>
                <a:t>GALAXY S4</a:t>
              </a:r>
              <a:endParaRPr lang="en-US" sz="1400" dirty="0">
                <a:solidFill>
                  <a:schemeClr val="accent3"/>
                </a:solidFill>
                <a:latin typeface="Samsung InterFace"/>
                <a:cs typeface="Samsung InterFace"/>
              </a:endParaRPr>
            </a:p>
          </p:txBody>
        </p:sp>
      </p:grpSp>
      <p:grpSp>
        <p:nvGrpSpPr>
          <p:cNvPr id="21" name="Group 20"/>
          <p:cNvGrpSpPr/>
          <p:nvPr/>
        </p:nvGrpSpPr>
        <p:grpSpPr>
          <a:xfrm>
            <a:off x="3508704" y="2150533"/>
            <a:ext cx="1409732" cy="2469477"/>
            <a:chOff x="3635503" y="2150533"/>
            <a:chExt cx="1409732" cy="2469477"/>
          </a:xfrm>
        </p:grpSpPr>
        <p:pic>
          <p:nvPicPr>
            <p:cNvPr id="12" name="그림 6" descr="Galaxy Note 2_white.png"/>
            <p:cNvPicPr>
              <a:picLocks noChangeAspect="1"/>
            </p:cNvPicPr>
            <p:nvPr/>
          </p:nvPicPr>
          <p:blipFill>
            <a:blip r:embed="rId4"/>
            <a:stretch>
              <a:fillRect/>
            </a:stretch>
          </p:blipFill>
          <p:spPr>
            <a:xfrm>
              <a:off x="3635503" y="2150533"/>
              <a:ext cx="1409732" cy="2232412"/>
            </a:xfrm>
            <a:prstGeom prst="rect">
              <a:avLst/>
            </a:prstGeom>
          </p:spPr>
        </p:pic>
        <p:sp>
          <p:nvSpPr>
            <p:cNvPr id="13" name="TextBox 12"/>
            <p:cNvSpPr txBox="1"/>
            <p:nvPr/>
          </p:nvSpPr>
          <p:spPr>
            <a:xfrm>
              <a:off x="3815737" y="4348140"/>
              <a:ext cx="726168" cy="271870"/>
            </a:xfrm>
            <a:prstGeom prst="rect">
              <a:avLst/>
            </a:prstGeom>
            <a:noFill/>
          </p:spPr>
          <p:txBody>
            <a:bodyPr wrap="none" rtlCol="0">
              <a:spAutoFit/>
            </a:bodyPr>
            <a:lstStyle/>
            <a:p>
              <a:pPr algn="ctr">
                <a:lnSpc>
                  <a:spcPct val="80000"/>
                </a:lnSpc>
              </a:pPr>
              <a:r>
                <a:rPr lang="en-US" sz="1400" dirty="0" smtClean="0">
                  <a:solidFill>
                    <a:schemeClr val="accent3"/>
                  </a:solidFill>
                  <a:latin typeface="Samsung InterFace"/>
                  <a:cs typeface="Samsung InterFace"/>
                </a:rPr>
                <a:t>NOTE 2</a:t>
              </a:r>
              <a:endParaRPr lang="en-US" sz="1400" dirty="0">
                <a:solidFill>
                  <a:schemeClr val="accent3"/>
                </a:solidFill>
                <a:latin typeface="Samsung InterFace"/>
                <a:cs typeface="Samsung InterFace"/>
              </a:endParaRPr>
            </a:p>
          </p:txBody>
        </p:sp>
      </p:grpSp>
      <p:grpSp>
        <p:nvGrpSpPr>
          <p:cNvPr id="22" name="Group 21"/>
          <p:cNvGrpSpPr/>
          <p:nvPr/>
        </p:nvGrpSpPr>
        <p:grpSpPr>
          <a:xfrm>
            <a:off x="5268099" y="2396068"/>
            <a:ext cx="1008366" cy="2223942"/>
            <a:chOff x="5317130" y="2396068"/>
            <a:chExt cx="1008366" cy="2223942"/>
          </a:xfrm>
        </p:grpSpPr>
        <p:pic>
          <p:nvPicPr>
            <p:cNvPr id="15" name="그림 9" descr="GS3_white_Large.png"/>
            <p:cNvPicPr>
              <a:picLocks noChangeAspect="1"/>
            </p:cNvPicPr>
            <p:nvPr/>
          </p:nvPicPr>
          <p:blipFill>
            <a:blip r:embed="rId5"/>
            <a:stretch>
              <a:fillRect/>
            </a:stretch>
          </p:blipFill>
          <p:spPr>
            <a:xfrm>
              <a:off x="5349846" y="2396068"/>
              <a:ext cx="942934" cy="1916182"/>
            </a:xfrm>
            <a:prstGeom prst="rect">
              <a:avLst/>
            </a:prstGeom>
          </p:spPr>
        </p:pic>
        <p:sp>
          <p:nvSpPr>
            <p:cNvPr id="16" name="TextBox 15"/>
            <p:cNvSpPr txBox="1"/>
            <p:nvPr/>
          </p:nvSpPr>
          <p:spPr>
            <a:xfrm>
              <a:off x="5317130" y="4348140"/>
              <a:ext cx="1008366" cy="271870"/>
            </a:xfrm>
            <a:prstGeom prst="rect">
              <a:avLst/>
            </a:prstGeom>
            <a:noFill/>
          </p:spPr>
          <p:txBody>
            <a:bodyPr wrap="none" rtlCol="0">
              <a:spAutoFit/>
            </a:bodyPr>
            <a:lstStyle/>
            <a:p>
              <a:pPr algn="ctr">
                <a:lnSpc>
                  <a:spcPct val="80000"/>
                </a:lnSpc>
              </a:pPr>
              <a:r>
                <a:rPr lang="en-US" sz="1400" dirty="0" smtClean="0">
                  <a:solidFill>
                    <a:schemeClr val="accent3"/>
                  </a:solidFill>
                  <a:latin typeface="Samsung InterFace"/>
                  <a:cs typeface="Samsung InterFace"/>
                </a:rPr>
                <a:t>GALAXY S3</a:t>
              </a:r>
              <a:endParaRPr lang="en-US" sz="1400" dirty="0">
                <a:solidFill>
                  <a:schemeClr val="accent3"/>
                </a:solidFill>
                <a:latin typeface="Samsung InterFace"/>
                <a:cs typeface="Samsung InterFace"/>
              </a:endParaRPr>
            </a:p>
          </p:txBody>
        </p:sp>
      </p:grpSp>
      <p:grpSp>
        <p:nvGrpSpPr>
          <p:cNvPr id="23" name="Group 22"/>
          <p:cNvGrpSpPr/>
          <p:nvPr/>
        </p:nvGrpSpPr>
        <p:grpSpPr>
          <a:xfrm>
            <a:off x="6626129" y="2455333"/>
            <a:ext cx="2079243" cy="2164677"/>
            <a:chOff x="6626129" y="2455333"/>
            <a:chExt cx="2079243" cy="2164677"/>
          </a:xfrm>
        </p:grpSpPr>
        <p:pic>
          <p:nvPicPr>
            <p:cNvPr id="18" name="그림 8" descr="Galaxy Note 10.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26129" y="2455333"/>
              <a:ext cx="2079243" cy="1530904"/>
            </a:xfrm>
            <a:prstGeom prst="rect">
              <a:avLst/>
            </a:prstGeom>
          </p:spPr>
        </p:pic>
        <p:sp>
          <p:nvSpPr>
            <p:cNvPr id="19" name="TextBox 18"/>
            <p:cNvSpPr txBox="1"/>
            <p:nvPr/>
          </p:nvSpPr>
          <p:spPr>
            <a:xfrm>
              <a:off x="6790990" y="4348140"/>
              <a:ext cx="1571984" cy="271870"/>
            </a:xfrm>
            <a:prstGeom prst="rect">
              <a:avLst/>
            </a:prstGeom>
            <a:noFill/>
          </p:spPr>
          <p:txBody>
            <a:bodyPr wrap="square" rtlCol="0">
              <a:spAutoFit/>
            </a:bodyPr>
            <a:lstStyle/>
            <a:p>
              <a:pPr algn="ctr">
                <a:lnSpc>
                  <a:spcPct val="80000"/>
                </a:lnSpc>
              </a:pPr>
              <a:r>
                <a:rPr lang="en-US" sz="1400" dirty="0" smtClean="0">
                  <a:solidFill>
                    <a:schemeClr val="accent3"/>
                  </a:solidFill>
                  <a:latin typeface="Samsung InterFace"/>
                  <a:cs typeface="Samsung InterFace"/>
                </a:rPr>
                <a:t>NOTE  10.1 (2014)</a:t>
              </a:r>
              <a:endParaRPr lang="en-US" sz="1400" dirty="0">
                <a:solidFill>
                  <a:schemeClr val="accent3"/>
                </a:solidFill>
                <a:latin typeface="Samsung InterFace"/>
                <a:cs typeface="Samsung InterFace"/>
              </a:endParaRPr>
            </a:p>
          </p:txBody>
        </p:sp>
      </p:grpSp>
      <p:sp>
        <p:nvSpPr>
          <p:cNvPr id="20" name="Title 1"/>
          <p:cNvSpPr txBox="1">
            <a:spLocks/>
          </p:cNvSpPr>
          <p:nvPr/>
        </p:nvSpPr>
        <p:spPr>
          <a:xfrm>
            <a:off x="452760" y="5767555"/>
            <a:ext cx="8229600" cy="64776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2800" kern="1200">
                <a:solidFill>
                  <a:srgbClr val="009FDF"/>
                </a:solidFill>
                <a:latin typeface="Calibri"/>
                <a:ea typeface="+mj-ea"/>
                <a:cs typeface="Calibri"/>
              </a:defRPr>
            </a:lvl1pPr>
          </a:lstStyle>
          <a:p>
            <a:r>
              <a:rPr lang="en-US" sz="2400" b="1" dirty="0" smtClean="0">
                <a:solidFill>
                  <a:schemeClr val="accent3"/>
                </a:solidFill>
              </a:rPr>
              <a:t>Many more to come…</a:t>
            </a:r>
            <a:endParaRPr lang="en-US" sz="2400" b="1" dirty="0">
              <a:solidFill>
                <a:schemeClr val="accent3"/>
              </a:solidFill>
            </a:endParaRPr>
          </a:p>
        </p:txBody>
      </p:sp>
    </p:spTree>
    <p:extLst>
      <p:ext uri="{BB962C8B-B14F-4D97-AF65-F5344CB8AC3E}">
        <p14:creationId xmlns:p14="http://schemas.microsoft.com/office/powerpoint/2010/main" val="835823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Samsung KNOX | </a:t>
            </a:r>
            <a:r>
              <a:rPr lang="en-US" dirty="0" smtClean="0"/>
              <a:t>Find Out More</a:t>
            </a:r>
            <a:endParaRPr lang="en-US" dirty="0">
              <a:solidFill>
                <a:schemeClr val="accent1"/>
              </a:solidFill>
            </a:endParaRPr>
          </a:p>
        </p:txBody>
      </p:sp>
      <p:pic>
        <p:nvPicPr>
          <p:cNvPr id="3" name="Picture 2"/>
          <p:cNvPicPr>
            <a:picLocks noChangeAspect="1"/>
          </p:cNvPicPr>
          <p:nvPr/>
        </p:nvPicPr>
        <p:blipFill>
          <a:blip r:embed="rId2"/>
          <a:stretch>
            <a:fillRect/>
          </a:stretch>
        </p:blipFill>
        <p:spPr>
          <a:xfrm>
            <a:off x="0" y="1435100"/>
            <a:ext cx="9144000" cy="3984236"/>
          </a:xfrm>
          <a:prstGeom prst="rect">
            <a:avLst/>
          </a:prstGeom>
        </p:spPr>
      </p:pic>
      <p:sp>
        <p:nvSpPr>
          <p:cNvPr id="5" name="Rectangle 4"/>
          <p:cNvSpPr/>
          <p:nvPr/>
        </p:nvSpPr>
        <p:spPr>
          <a:xfrm>
            <a:off x="1707356" y="5629702"/>
            <a:ext cx="5729288" cy="523220"/>
          </a:xfrm>
          <a:prstGeom prst="rect">
            <a:avLst/>
          </a:prstGeom>
        </p:spPr>
        <p:txBody>
          <a:bodyPr wrap="square">
            <a:spAutoFit/>
          </a:bodyPr>
          <a:lstStyle/>
          <a:p>
            <a:pPr algn="ctr"/>
            <a:r>
              <a:rPr lang="en-US" sz="2800" dirty="0" err="1" smtClean="0"/>
              <a:t>www.samsungknox.com</a:t>
            </a:r>
            <a:r>
              <a:rPr lang="en-US" sz="2800" dirty="0"/>
              <a:t>/</a:t>
            </a:r>
          </a:p>
        </p:txBody>
      </p:sp>
    </p:spTree>
    <p:extLst>
      <p:ext uri="{BB962C8B-B14F-4D97-AF65-F5344CB8AC3E}">
        <p14:creationId xmlns:p14="http://schemas.microsoft.com/office/powerpoint/2010/main" val="165231880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97100"/>
            <a:ext cx="9144000" cy="2446614"/>
          </a:xfrm>
          <a:prstGeom prst="rect">
            <a:avLst/>
          </a:prstGeom>
        </p:spPr>
      </p:pic>
    </p:spTree>
    <p:extLst>
      <p:ext uri="{BB962C8B-B14F-4D97-AF65-F5344CB8AC3E}">
        <p14:creationId xmlns:p14="http://schemas.microsoft.com/office/powerpoint/2010/main" val="27247769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sung_KNOX_Logo_Hor_BL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2926" y="2878681"/>
            <a:ext cx="4663453" cy="1091248"/>
          </a:xfrm>
          <a:prstGeom prst="rect">
            <a:avLst/>
          </a:prstGeom>
        </p:spPr>
      </p:pic>
      <p:sp>
        <p:nvSpPr>
          <p:cNvPr id="3" name="Rectangle 2"/>
          <p:cNvSpPr/>
          <p:nvPr/>
        </p:nvSpPr>
        <p:spPr>
          <a:xfrm>
            <a:off x="2367140" y="4034423"/>
            <a:ext cx="4460476" cy="338554"/>
          </a:xfrm>
          <a:prstGeom prst="rect">
            <a:avLst/>
          </a:prstGeom>
        </p:spPr>
        <p:txBody>
          <a:bodyPr wrap="none">
            <a:spAutoFit/>
          </a:bodyPr>
          <a:lstStyle/>
          <a:p>
            <a:r>
              <a:rPr lang="en-US" b="1" baseline="30000" dirty="0">
                <a:solidFill>
                  <a:schemeClr val="accent3"/>
                </a:solidFill>
                <a:latin typeface="Samsung InterFace"/>
                <a:cs typeface="Samsung InterFace"/>
              </a:rPr>
              <a:t>The </a:t>
            </a:r>
            <a:r>
              <a:rPr lang="en-US" b="1" baseline="30000" dirty="0" smtClean="0">
                <a:solidFill>
                  <a:schemeClr val="accent3"/>
                </a:solidFill>
                <a:latin typeface="Samsung InterFace"/>
                <a:cs typeface="Samsung InterFace"/>
              </a:rPr>
              <a:t>Next Secure </a:t>
            </a:r>
            <a:r>
              <a:rPr lang="en-US" b="1" baseline="30000" dirty="0">
                <a:solidFill>
                  <a:schemeClr val="accent3"/>
                </a:solidFill>
                <a:latin typeface="Samsung InterFace"/>
                <a:cs typeface="Samsung InterFace"/>
              </a:rPr>
              <a:t>Enterprise Mobile Platform</a:t>
            </a:r>
            <a:endParaRPr lang="en-US" b="1" dirty="0">
              <a:solidFill>
                <a:schemeClr val="accent3"/>
              </a:solidFill>
              <a:latin typeface="Samsung InterFace"/>
              <a:cs typeface="Samsung InterFace"/>
            </a:endParaRPr>
          </a:p>
        </p:txBody>
      </p:sp>
    </p:spTree>
    <p:extLst>
      <p:ext uri="{BB962C8B-B14F-4D97-AF65-F5344CB8AC3E}">
        <p14:creationId xmlns:p14="http://schemas.microsoft.com/office/powerpoint/2010/main" val="12684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23877" y="1475966"/>
            <a:ext cx="2251512" cy="4503020"/>
            <a:chOff x="2923877" y="1475966"/>
            <a:chExt cx="2251512" cy="4503020"/>
          </a:xfrm>
        </p:grpSpPr>
        <p:grpSp>
          <p:nvGrpSpPr>
            <p:cNvPr id="51" name="Group 50"/>
            <p:cNvGrpSpPr/>
            <p:nvPr/>
          </p:nvGrpSpPr>
          <p:grpSpPr>
            <a:xfrm>
              <a:off x="2923877" y="1475966"/>
              <a:ext cx="2251512" cy="4503020"/>
              <a:chOff x="2923877" y="1475966"/>
              <a:chExt cx="2251512" cy="4503020"/>
            </a:xfrm>
          </p:grpSpPr>
          <p:sp>
            <p:nvSpPr>
              <p:cNvPr id="61" name="Rounded Rectangle 60"/>
              <p:cNvSpPr/>
              <p:nvPr/>
            </p:nvSpPr>
            <p:spPr>
              <a:xfrm>
                <a:off x="2923877" y="1475966"/>
                <a:ext cx="2251512" cy="4503020"/>
              </a:xfrm>
              <a:prstGeom prst="roundRect">
                <a:avLst>
                  <a:gd name="adj" fmla="val 7436"/>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114676" y="2014719"/>
                <a:ext cx="1881624" cy="3425512"/>
              </a:xfrm>
              <a:prstGeom prst="roundRect">
                <a:avLst>
                  <a:gd name="adj" fmla="val 4359"/>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3245426" y="2173700"/>
              <a:ext cx="1608414" cy="461665"/>
            </a:xfrm>
            <a:prstGeom prst="rect">
              <a:avLst/>
            </a:prstGeom>
          </p:spPr>
          <p:txBody>
            <a:bodyPr wrap="none">
              <a:spAutoFit/>
            </a:bodyPr>
            <a:lstStyle/>
            <a:p>
              <a:r>
                <a:rPr lang="en-US" altLang="zh-CN" b="1" dirty="0" smtClean="0">
                  <a:solidFill>
                    <a:srgbClr val="002060"/>
                  </a:solidFill>
                  <a:latin typeface="Samsung InterFace" pitchFamily="34" charset="0"/>
                  <a:cs typeface="Calibri"/>
                </a:rPr>
                <a:t>Enterprise</a:t>
              </a:r>
              <a:endParaRPr lang="en-US" dirty="0"/>
            </a:p>
          </p:txBody>
        </p:sp>
      </p:grpSp>
      <p:grpSp>
        <p:nvGrpSpPr>
          <p:cNvPr id="2" name="Group 1"/>
          <p:cNvGrpSpPr/>
          <p:nvPr/>
        </p:nvGrpSpPr>
        <p:grpSpPr>
          <a:xfrm>
            <a:off x="473752" y="1475966"/>
            <a:ext cx="2251512" cy="4503020"/>
            <a:chOff x="473752" y="1475966"/>
            <a:chExt cx="2251512" cy="4503020"/>
          </a:xfrm>
        </p:grpSpPr>
        <p:grpSp>
          <p:nvGrpSpPr>
            <p:cNvPr id="49" name="Group 48"/>
            <p:cNvGrpSpPr/>
            <p:nvPr/>
          </p:nvGrpSpPr>
          <p:grpSpPr>
            <a:xfrm>
              <a:off x="473752" y="1475966"/>
              <a:ext cx="2251512" cy="4503020"/>
              <a:chOff x="473752" y="1475966"/>
              <a:chExt cx="2251512" cy="4503020"/>
            </a:xfrm>
          </p:grpSpPr>
          <p:sp>
            <p:nvSpPr>
              <p:cNvPr id="38" name="Rounded Rectangle 37"/>
              <p:cNvSpPr/>
              <p:nvPr/>
            </p:nvSpPr>
            <p:spPr>
              <a:xfrm>
                <a:off x="473752" y="1475966"/>
                <a:ext cx="2251512" cy="4503020"/>
              </a:xfrm>
              <a:prstGeom prst="roundRect">
                <a:avLst>
                  <a:gd name="adj" fmla="val 7436"/>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664552" y="2014719"/>
                <a:ext cx="1881624" cy="3425512"/>
              </a:xfrm>
              <a:prstGeom prst="roundRect">
                <a:avLst>
                  <a:gd name="adj" fmla="val 4359"/>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795301" y="2105967"/>
              <a:ext cx="1595309" cy="461665"/>
            </a:xfrm>
            <a:prstGeom prst="rect">
              <a:avLst/>
            </a:prstGeom>
          </p:spPr>
          <p:txBody>
            <a:bodyPr wrap="none">
              <a:spAutoFit/>
            </a:bodyPr>
            <a:lstStyle/>
            <a:p>
              <a:r>
                <a:rPr lang="en-US" altLang="zh-CN" b="1" dirty="0" smtClean="0">
                  <a:solidFill>
                    <a:srgbClr val="002060"/>
                  </a:solidFill>
                  <a:latin typeface="Samsung InterFace" pitchFamily="34" charset="0"/>
                  <a:cs typeface="Calibri"/>
                </a:rPr>
                <a:t>Consumer</a:t>
              </a:r>
              <a:endParaRPr lang="en-US" dirty="0"/>
            </a:p>
          </p:txBody>
        </p:sp>
      </p:grpSp>
      <p:sp>
        <p:nvSpPr>
          <p:cNvPr id="24577" name="Title 8"/>
          <p:cNvSpPr>
            <a:spLocks noGrp="1"/>
          </p:cNvSpPr>
          <p:nvPr>
            <p:ph type="title"/>
          </p:nvPr>
        </p:nvSpPr>
        <p:spPr/>
        <p:txBody>
          <a:bodyPr/>
          <a:lstStyle/>
          <a:p>
            <a:r>
              <a:rPr lang="en-US" altLang="zh-CN" dirty="0" smtClean="0"/>
              <a:t>Android Acceptance in Enterprise is Low*</a:t>
            </a:r>
            <a:endParaRPr lang="en-US" dirty="0" smtClean="0"/>
          </a:p>
        </p:txBody>
      </p:sp>
      <p:sp>
        <p:nvSpPr>
          <p:cNvPr id="32" name="Rectangle 31"/>
          <p:cNvSpPr/>
          <p:nvPr/>
        </p:nvSpPr>
        <p:spPr>
          <a:xfrm>
            <a:off x="368108" y="6613313"/>
            <a:ext cx="3733009" cy="246221"/>
          </a:xfrm>
          <a:prstGeom prst="rect">
            <a:avLst/>
          </a:prstGeom>
        </p:spPr>
        <p:txBody>
          <a:bodyPr wrap="none">
            <a:spAutoFit/>
          </a:bodyPr>
          <a:lstStyle/>
          <a:p>
            <a:pPr>
              <a:defRPr/>
            </a:pPr>
            <a:r>
              <a:rPr lang="en-US" altLang="zh-CN" sz="1000" dirty="0">
                <a:solidFill>
                  <a:schemeClr val="bg1">
                    <a:lumMod val="65000"/>
                  </a:schemeClr>
                </a:solidFill>
                <a:latin typeface="Samsung InterFace"/>
                <a:cs typeface="Samsung InterFace"/>
              </a:rPr>
              <a:t>*Gartner, Strategies to Solve Challenges of BYOD in Enterprise, 2013</a:t>
            </a:r>
          </a:p>
        </p:txBody>
      </p:sp>
      <p:sp>
        <p:nvSpPr>
          <p:cNvPr id="41" name="Rounded Rectangle 40"/>
          <p:cNvSpPr/>
          <p:nvPr/>
        </p:nvSpPr>
        <p:spPr>
          <a:xfrm>
            <a:off x="1318069" y="1681017"/>
            <a:ext cx="562878" cy="88452"/>
          </a:xfrm>
          <a:prstGeom prst="roundRect">
            <a:avLst>
              <a:gd name="adj" fmla="val 435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470851" y="5560848"/>
            <a:ext cx="257315" cy="25731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58696" y="2868385"/>
            <a:ext cx="1881624" cy="257184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20091" y="3273125"/>
            <a:ext cx="1825142" cy="579646"/>
          </a:xfrm>
          <a:prstGeom prst="rect">
            <a:avLst/>
          </a:prstGeom>
        </p:spPr>
        <p:txBody>
          <a:bodyPr wrap="square">
            <a:spAutoFit/>
          </a:bodyPr>
          <a:lstStyle/>
          <a:p>
            <a:pPr algn="ctr" eaLnBrk="0" hangingPunct="0">
              <a:lnSpc>
                <a:spcPts val="3800"/>
              </a:lnSpc>
              <a:spcBef>
                <a:spcPts val="0"/>
              </a:spcBef>
              <a:spcAft>
                <a:spcPts val="0"/>
              </a:spcAft>
              <a:buClr>
                <a:srgbClr val="0D3D8D"/>
              </a:buClr>
              <a:buSzPct val="100000"/>
            </a:pPr>
            <a:r>
              <a:rPr lang="en-US" sz="3200" b="1" dirty="0" smtClean="0">
                <a:solidFill>
                  <a:schemeClr val="accent1"/>
                </a:solidFill>
                <a:latin typeface="Samsung InterFace" pitchFamily="34" charset="0"/>
                <a:ea typeface="MS PGothic" pitchFamily="34" charset="-128"/>
              </a:rPr>
              <a:t>75%</a:t>
            </a:r>
          </a:p>
        </p:txBody>
      </p:sp>
      <p:sp>
        <p:nvSpPr>
          <p:cNvPr id="48" name="Rectangle 47"/>
          <p:cNvSpPr/>
          <p:nvPr/>
        </p:nvSpPr>
        <p:spPr>
          <a:xfrm>
            <a:off x="666702" y="3784998"/>
            <a:ext cx="1885058" cy="830997"/>
          </a:xfrm>
          <a:prstGeom prst="rect">
            <a:avLst/>
          </a:prstGeom>
        </p:spPr>
        <p:txBody>
          <a:bodyPr wrap="square">
            <a:spAutoFit/>
          </a:bodyPr>
          <a:lstStyle/>
          <a:p>
            <a:pPr algn="ctr" eaLnBrk="0" hangingPunct="0">
              <a:spcBef>
                <a:spcPts val="0"/>
              </a:spcBef>
              <a:spcAft>
                <a:spcPts val="0"/>
              </a:spcAft>
              <a:buClr>
                <a:srgbClr val="0D3D8D"/>
              </a:buClr>
              <a:buSzPct val="100000"/>
            </a:pPr>
            <a:r>
              <a:rPr lang="en-US" sz="1600" b="1" dirty="0" smtClean="0">
                <a:solidFill>
                  <a:schemeClr val="accent1"/>
                </a:solidFill>
                <a:latin typeface="Samsung InterFace" pitchFamily="34" charset="0"/>
                <a:ea typeface="MS PGothic" pitchFamily="34" charset="-128"/>
              </a:rPr>
              <a:t>Of smartphone users have Android phones</a:t>
            </a:r>
          </a:p>
        </p:txBody>
      </p:sp>
      <p:sp>
        <p:nvSpPr>
          <p:cNvPr id="63" name="Rounded Rectangle 62"/>
          <p:cNvSpPr/>
          <p:nvPr/>
        </p:nvSpPr>
        <p:spPr>
          <a:xfrm>
            <a:off x="3768194" y="1681017"/>
            <a:ext cx="562878" cy="88452"/>
          </a:xfrm>
          <a:prstGeom prst="roundRect">
            <a:avLst>
              <a:gd name="adj" fmla="val 435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20976" y="5560848"/>
            <a:ext cx="257315" cy="25731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114676" y="5092225"/>
            <a:ext cx="1881624" cy="34800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37062" y="4951484"/>
            <a:ext cx="1825142" cy="579646"/>
          </a:xfrm>
          <a:prstGeom prst="rect">
            <a:avLst/>
          </a:prstGeom>
        </p:spPr>
        <p:txBody>
          <a:bodyPr wrap="square">
            <a:spAutoFit/>
          </a:bodyPr>
          <a:lstStyle/>
          <a:p>
            <a:pPr algn="ctr" eaLnBrk="0" hangingPunct="0">
              <a:lnSpc>
                <a:spcPts val="3800"/>
              </a:lnSpc>
              <a:spcBef>
                <a:spcPts val="0"/>
              </a:spcBef>
              <a:spcAft>
                <a:spcPts val="0"/>
              </a:spcAft>
              <a:buClr>
                <a:srgbClr val="0D3D8D"/>
              </a:buClr>
              <a:buSzPct val="100000"/>
            </a:pPr>
            <a:r>
              <a:rPr lang="en-US" b="1" dirty="0">
                <a:solidFill>
                  <a:schemeClr val="accent1"/>
                </a:solidFill>
                <a:latin typeface="Samsung InterFace" pitchFamily="34" charset="0"/>
                <a:ea typeface="MS PGothic" pitchFamily="34" charset="-128"/>
              </a:rPr>
              <a:t>&lt;</a:t>
            </a:r>
            <a:r>
              <a:rPr lang="en-US" b="1" dirty="0" smtClean="0">
                <a:solidFill>
                  <a:schemeClr val="accent1"/>
                </a:solidFill>
                <a:latin typeface="Samsung InterFace" pitchFamily="34" charset="0"/>
                <a:ea typeface="MS PGothic" pitchFamily="34" charset="-128"/>
              </a:rPr>
              <a:t>10%</a:t>
            </a:r>
          </a:p>
        </p:txBody>
      </p:sp>
      <p:sp>
        <p:nvSpPr>
          <p:cNvPr id="99" name="Rectangle 98"/>
          <p:cNvSpPr/>
          <p:nvPr/>
        </p:nvSpPr>
        <p:spPr>
          <a:xfrm>
            <a:off x="3081863" y="3797591"/>
            <a:ext cx="1910639" cy="1077218"/>
          </a:xfrm>
          <a:prstGeom prst="rect">
            <a:avLst/>
          </a:prstGeom>
        </p:spPr>
        <p:txBody>
          <a:bodyPr wrap="square">
            <a:spAutoFit/>
          </a:bodyPr>
          <a:lstStyle/>
          <a:p>
            <a:pPr algn="ctr" eaLnBrk="0" hangingPunct="0">
              <a:spcBef>
                <a:spcPts val="0"/>
              </a:spcBef>
              <a:spcAft>
                <a:spcPts val="0"/>
              </a:spcAft>
              <a:buClr>
                <a:srgbClr val="0D3D8D"/>
              </a:buClr>
              <a:buSzPct val="100000"/>
            </a:pPr>
            <a:r>
              <a:rPr lang="en-US" sz="1600" b="1" dirty="0" smtClean="0">
                <a:solidFill>
                  <a:schemeClr val="accent1"/>
                </a:solidFill>
                <a:latin typeface="Samsung InterFace" pitchFamily="34" charset="0"/>
                <a:ea typeface="MS PGothic" pitchFamily="34" charset="-128"/>
              </a:rPr>
              <a:t># of enterprises deploying Android phones in the next </a:t>
            </a:r>
            <a:br>
              <a:rPr lang="en-US" sz="1600" b="1" dirty="0" smtClean="0">
                <a:solidFill>
                  <a:schemeClr val="accent1"/>
                </a:solidFill>
                <a:latin typeface="Samsung InterFace" pitchFamily="34" charset="0"/>
                <a:ea typeface="MS PGothic" pitchFamily="34" charset="-128"/>
              </a:rPr>
            </a:br>
            <a:r>
              <a:rPr lang="en-US" sz="1600" b="1" dirty="0" smtClean="0">
                <a:solidFill>
                  <a:schemeClr val="accent1"/>
                </a:solidFill>
                <a:latin typeface="Samsung InterFace" pitchFamily="34" charset="0"/>
                <a:ea typeface="MS PGothic" pitchFamily="34" charset="-128"/>
              </a:rPr>
              <a:t>12 months</a:t>
            </a:r>
          </a:p>
        </p:txBody>
      </p:sp>
      <p:grpSp>
        <p:nvGrpSpPr>
          <p:cNvPr id="35" name="Group 34"/>
          <p:cNvGrpSpPr/>
          <p:nvPr/>
        </p:nvGrpSpPr>
        <p:grpSpPr>
          <a:xfrm>
            <a:off x="5327907" y="2439986"/>
            <a:ext cx="3495459" cy="1111353"/>
            <a:chOff x="5327907" y="2439986"/>
            <a:chExt cx="3495459" cy="1111353"/>
          </a:xfrm>
        </p:grpSpPr>
        <p:sp>
          <p:nvSpPr>
            <p:cNvPr id="109" name="Rounded Rectangle 108"/>
            <p:cNvSpPr/>
            <p:nvPr/>
          </p:nvSpPr>
          <p:spPr>
            <a:xfrm>
              <a:off x="5795158" y="2439986"/>
              <a:ext cx="3028208" cy="1111353"/>
            </a:xfrm>
            <a:prstGeom prst="roundRect">
              <a:avLst>
                <a:gd name="adj" fmla="val 9187"/>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363019" y="2562553"/>
              <a:ext cx="2182008" cy="913070"/>
            </a:xfrm>
            <a:prstGeom prst="rect">
              <a:avLst/>
            </a:prstGeom>
          </p:spPr>
          <p:txBody>
            <a:bodyPr wrap="square">
              <a:spAutoFit/>
            </a:bodyPr>
            <a:lstStyle/>
            <a:p>
              <a:pPr eaLnBrk="0" hangingPunct="0">
                <a:lnSpc>
                  <a:spcPts val="3200"/>
                </a:lnSpc>
                <a:spcBef>
                  <a:spcPts val="0"/>
                </a:spcBef>
                <a:spcAft>
                  <a:spcPts val="0"/>
                </a:spcAft>
                <a:buClr>
                  <a:srgbClr val="0D3D8D"/>
                </a:buClr>
                <a:buSzPct val="100000"/>
              </a:pPr>
              <a:r>
                <a:rPr lang="en-US" sz="2800" b="1" dirty="0" smtClean="0">
                  <a:solidFill>
                    <a:schemeClr val="tx1"/>
                  </a:solidFill>
                  <a:latin typeface="Samsung InterFace" pitchFamily="34" charset="0"/>
                  <a:ea typeface="MS PGothic" pitchFamily="34" charset="-128"/>
                </a:rPr>
                <a:t>Lack of </a:t>
              </a:r>
              <a:r>
                <a:rPr lang="en-US" sz="2800" b="1" dirty="0" smtClean="0">
                  <a:solidFill>
                    <a:schemeClr val="accent1"/>
                  </a:solidFill>
                  <a:latin typeface="Samsung InterFace" pitchFamily="34" charset="0"/>
                  <a:ea typeface="MS PGothic" pitchFamily="34" charset="-128"/>
                </a:rPr>
                <a:t>Security</a:t>
              </a:r>
              <a:endParaRPr lang="en-US" sz="2800" b="1" dirty="0">
                <a:solidFill>
                  <a:schemeClr val="accent1"/>
                </a:solidFill>
                <a:latin typeface="Samsung InterFace" pitchFamily="34" charset="0"/>
                <a:ea typeface="MS PGothic" pitchFamily="34" charset="-128"/>
              </a:endParaRPr>
            </a:p>
          </p:txBody>
        </p:sp>
        <p:sp>
          <p:nvSpPr>
            <p:cNvPr id="111" name="Oval 110"/>
            <p:cNvSpPr/>
            <p:nvPr/>
          </p:nvSpPr>
          <p:spPr>
            <a:xfrm>
              <a:off x="5327907" y="2577192"/>
              <a:ext cx="816744" cy="816744"/>
            </a:xfrm>
            <a:prstGeom prst="ellipse">
              <a:avLst/>
            </a:prstGeom>
            <a:solidFill>
              <a:schemeClr val="accent6">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364427" y="2673178"/>
              <a:ext cx="681597" cy="584775"/>
            </a:xfrm>
            <a:prstGeom prst="rect">
              <a:avLst/>
            </a:prstGeom>
          </p:spPr>
          <p:txBody>
            <a:bodyPr wrap="none">
              <a:spAutoFit/>
            </a:bodyPr>
            <a:lstStyle/>
            <a:p>
              <a:r>
                <a:rPr lang="en-US" sz="3200" b="1" dirty="0" smtClean="0">
                  <a:solidFill>
                    <a:schemeClr val="accent1"/>
                  </a:solidFill>
                  <a:latin typeface="Samsung InterFace" pitchFamily="34" charset="0"/>
                  <a:ea typeface="MS PGothic" pitchFamily="34" charset="-128"/>
                </a:rPr>
                <a:t>#1</a:t>
              </a:r>
              <a:endParaRPr lang="en-US" sz="3200" b="1" dirty="0">
                <a:latin typeface="Samsung InterFace" pitchFamily="34" charset="0"/>
              </a:endParaRPr>
            </a:p>
          </p:txBody>
        </p:sp>
      </p:grpSp>
      <p:grpSp>
        <p:nvGrpSpPr>
          <p:cNvPr id="36" name="Group 35"/>
          <p:cNvGrpSpPr/>
          <p:nvPr/>
        </p:nvGrpSpPr>
        <p:grpSpPr>
          <a:xfrm>
            <a:off x="5327907" y="3683608"/>
            <a:ext cx="3816093" cy="1111353"/>
            <a:chOff x="5327907" y="3683608"/>
            <a:chExt cx="3816093" cy="1111353"/>
          </a:xfrm>
        </p:grpSpPr>
        <p:sp>
          <p:nvSpPr>
            <p:cNvPr id="120" name="Rounded Rectangle 119"/>
            <p:cNvSpPr/>
            <p:nvPr/>
          </p:nvSpPr>
          <p:spPr>
            <a:xfrm>
              <a:off x="5795158" y="3683608"/>
              <a:ext cx="3028208" cy="1111353"/>
            </a:xfrm>
            <a:prstGeom prst="roundRect">
              <a:avLst>
                <a:gd name="adj" fmla="val 5982"/>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363018" y="3792107"/>
              <a:ext cx="2780982" cy="913070"/>
            </a:xfrm>
            <a:prstGeom prst="rect">
              <a:avLst/>
            </a:prstGeom>
          </p:spPr>
          <p:txBody>
            <a:bodyPr wrap="square">
              <a:spAutoFit/>
            </a:bodyPr>
            <a:lstStyle/>
            <a:p>
              <a:pPr eaLnBrk="0" hangingPunct="0">
                <a:lnSpc>
                  <a:spcPts val="3200"/>
                </a:lnSpc>
                <a:spcBef>
                  <a:spcPts val="0"/>
                </a:spcBef>
                <a:spcAft>
                  <a:spcPts val="0"/>
                </a:spcAft>
                <a:buClr>
                  <a:srgbClr val="0D3D8D"/>
                </a:buClr>
                <a:buSzPct val="100000"/>
              </a:pPr>
              <a:r>
                <a:rPr lang="en-US" sz="2800" b="1" dirty="0" smtClean="0">
                  <a:solidFill>
                    <a:schemeClr val="tx1"/>
                  </a:solidFill>
                  <a:latin typeface="Samsung InterFace" pitchFamily="34" charset="0"/>
                  <a:ea typeface="MS PGothic" pitchFamily="34" charset="-128"/>
                </a:rPr>
                <a:t>Limited</a:t>
              </a:r>
              <a:br>
                <a:rPr lang="en-US" sz="2800" b="1" dirty="0" smtClean="0">
                  <a:solidFill>
                    <a:schemeClr val="tx1"/>
                  </a:solidFill>
                  <a:latin typeface="Samsung InterFace" pitchFamily="34" charset="0"/>
                  <a:ea typeface="MS PGothic" pitchFamily="34" charset="-128"/>
                </a:rPr>
              </a:br>
              <a:r>
                <a:rPr lang="en-US" sz="2800" b="1" dirty="0" smtClean="0">
                  <a:solidFill>
                    <a:schemeClr val="accent1"/>
                  </a:solidFill>
                  <a:latin typeface="Samsung InterFace" pitchFamily="34" charset="0"/>
                  <a:ea typeface="MS PGothic" pitchFamily="34" charset="-128"/>
                </a:rPr>
                <a:t>Manageability</a:t>
              </a:r>
              <a:endParaRPr lang="en-US" sz="2800" b="1" dirty="0">
                <a:solidFill>
                  <a:schemeClr val="accent1"/>
                </a:solidFill>
                <a:latin typeface="Samsung InterFace" pitchFamily="34" charset="0"/>
                <a:ea typeface="MS PGothic" pitchFamily="34" charset="-128"/>
              </a:endParaRPr>
            </a:p>
          </p:txBody>
        </p:sp>
        <p:sp>
          <p:nvSpPr>
            <p:cNvPr id="122" name="Oval 121"/>
            <p:cNvSpPr/>
            <p:nvPr/>
          </p:nvSpPr>
          <p:spPr>
            <a:xfrm>
              <a:off x="5327907" y="3832689"/>
              <a:ext cx="816744" cy="816744"/>
            </a:xfrm>
            <a:prstGeom prst="ellipse">
              <a:avLst/>
            </a:prstGeom>
            <a:solidFill>
              <a:schemeClr val="accent6">
                <a:lumMod val="25000"/>
                <a:lumOff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364427" y="3928675"/>
              <a:ext cx="681597" cy="584775"/>
            </a:xfrm>
            <a:prstGeom prst="rect">
              <a:avLst/>
            </a:prstGeom>
          </p:spPr>
          <p:txBody>
            <a:bodyPr wrap="none">
              <a:spAutoFit/>
            </a:bodyPr>
            <a:lstStyle/>
            <a:p>
              <a:r>
                <a:rPr lang="en-US" sz="3200" b="1" dirty="0" smtClean="0">
                  <a:solidFill>
                    <a:schemeClr val="accent1"/>
                  </a:solidFill>
                  <a:latin typeface="Samsung InterFace" pitchFamily="34" charset="0"/>
                  <a:ea typeface="MS PGothic" pitchFamily="34" charset="-128"/>
                </a:rPr>
                <a:t>#2</a:t>
              </a:r>
              <a:endParaRPr lang="en-US" sz="3200" b="1" dirty="0">
                <a:latin typeface="Samsung InterFace" pitchFamily="34" charset="0"/>
              </a:endParaRPr>
            </a:p>
          </p:txBody>
        </p:sp>
      </p:grpSp>
      <p:grpSp>
        <p:nvGrpSpPr>
          <p:cNvPr id="34" name="Group 33"/>
          <p:cNvGrpSpPr/>
          <p:nvPr/>
        </p:nvGrpSpPr>
        <p:grpSpPr>
          <a:xfrm>
            <a:off x="5795159" y="1485994"/>
            <a:ext cx="3004457" cy="998588"/>
            <a:chOff x="5795159" y="1485994"/>
            <a:chExt cx="3004457" cy="998588"/>
          </a:xfrm>
          <a:solidFill>
            <a:schemeClr val="accent4"/>
          </a:solidFill>
        </p:grpSpPr>
        <p:sp>
          <p:nvSpPr>
            <p:cNvPr id="134" name="Down Arrow Callout 133"/>
            <p:cNvSpPr/>
            <p:nvPr/>
          </p:nvSpPr>
          <p:spPr bwMode="auto">
            <a:xfrm>
              <a:off x="5795159" y="1485994"/>
              <a:ext cx="3004457" cy="998588"/>
            </a:xfrm>
            <a:prstGeom prst="downArrowCallout">
              <a:avLst>
                <a:gd name="adj1" fmla="val 50000"/>
                <a:gd name="adj2" fmla="val 25000"/>
                <a:gd name="adj3" fmla="val 17976"/>
                <a:gd name="adj4" fmla="val 82024"/>
              </a:avLst>
            </a:prstGeom>
            <a:gr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eaLnBrk="0" hangingPunct="0">
                <a:defRPr/>
              </a:pPr>
              <a:endParaRPr lang="en-US" dirty="0">
                <a:latin typeface="Samsung InterFace"/>
                <a:ea typeface="ＭＳ Ｐゴシック" charset="-128"/>
                <a:cs typeface="ＭＳ Ｐゴシック" charset="-128"/>
              </a:endParaRPr>
            </a:p>
          </p:txBody>
        </p:sp>
        <p:sp>
          <p:nvSpPr>
            <p:cNvPr id="108" name="Rectangle 107"/>
            <p:cNvSpPr/>
            <p:nvPr/>
          </p:nvSpPr>
          <p:spPr>
            <a:xfrm>
              <a:off x="6776375" y="1562366"/>
              <a:ext cx="1125629" cy="584775"/>
            </a:xfrm>
            <a:prstGeom prst="rect">
              <a:avLst/>
            </a:prstGeom>
            <a:grpFill/>
          </p:spPr>
          <p:txBody>
            <a:bodyPr wrap="none">
              <a:spAutoFit/>
            </a:bodyPr>
            <a:lstStyle/>
            <a:p>
              <a:r>
                <a:rPr lang="en-US" sz="3200" b="1" dirty="0" smtClean="0">
                  <a:solidFill>
                    <a:schemeClr val="accent1"/>
                  </a:solidFill>
                  <a:latin typeface="Samsung InterFace"/>
                  <a:ea typeface="ＭＳ Ｐゴシック" charset="-128"/>
                </a:rPr>
                <a:t>Why?</a:t>
              </a:r>
              <a:endParaRPr lang="en-US" dirty="0">
                <a:solidFill>
                  <a:schemeClr val="accent1"/>
                </a:solidFill>
                <a:latin typeface="Samsung InterFace"/>
              </a:endParaRPr>
            </a:p>
          </p:txBody>
        </p:sp>
      </p:grpSp>
    </p:spTree>
    <p:extLst>
      <p:ext uri="{BB962C8B-B14F-4D97-AF65-F5344CB8AC3E}">
        <p14:creationId xmlns:p14="http://schemas.microsoft.com/office/powerpoint/2010/main" val="30597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1000"/>
                                        <p:tgtEl>
                                          <p:spTgt spid="4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down)">
                                      <p:cBhvr>
                                        <p:cTn id="25" dur="1000"/>
                                        <p:tgtEl>
                                          <p:spTgt spid="65"/>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1000"/>
                                        <p:tgtEl>
                                          <p:spTgt spid="99"/>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1000"/>
                                        <p:tgtEl>
                                          <p:spTgt spid="66"/>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childTnLst>
                                </p:cTn>
                              </p:par>
                            </p:childTnLst>
                          </p:cTn>
                        </p:par>
                        <p:par>
                          <p:cTn id="38" fill="hold">
                            <p:stCondLst>
                              <p:cond delay="7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1000"/>
                                        <p:tgtEl>
                                          <p:spTgt spid="35"/>
                                        </p:tgtEl>
                                      </p:cBhvr>
                                    </p:animEffect>
                                  </p:childTnLst>
                                </p:cTn>
                              </p:par>
                            </p:childTnLst>
                          </p:cTn>
                        </p:par>
                        <p:par>
                          <p:cTn id="42" fill="hold">
                            <p:stCondLst>
                              <p:cond delay="8000"/>
                            </p:stCondLst>
                            <p:childTnLst>
                              <p:par>
                                <p:cTn id="43" presetID="22" presetClass="entr" presetSubtype="8"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48" grpId="0"/>
      <p:bldP spid="65" grpId="0" animBg="1"/>
      <p:bldP spid="66" grpId="0"/>
      <p:bldP spid="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57802" y="5064358"/>
            <a:ext cx="697068" cy="859314"/>
          </a:xfrm>
          <a:prstGeom prst="rect">
            <a:avLst/>
          </a:prstGeom>
          <a:noFill/>
          <a:ln w="9525">
            <a:noFill/>
            <a:miter lim="800000"/>
            <a:headEnd/>
            <a:tailEnd/>
          </a:ln>
        </p:spPr>
      </p:pic>
      <p:pic>
        <p:nvPicPr>
          <p:cNvPr id="28688" name="Picture 16" descr="C:\Users\Sue\Desktop\the others\ALL HUAWEI!!!!!\eRetail photos\holding smart pho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8802"/>
            <a:ext cx="4349694" cy="6319198"/>
          </a:xfrm>
          <a:prstGeom prst="rect">
            <a:avLst/>
          </a:prstGeom>
          <a:noFill/>
        </p:spPr>
      </p:pic>
      <p:pic>
        <p:nvPicPr>
          <p:cNvPr id="20" name="Picture 16" descr="C:\Users\Sue\Desktop\the others\ALL HUAWEI!!!!!\eRetail photos\holding smart phone.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6979" y="2998223"/>
            <a:ext cx="4349694" cy="6319198"/>
          </a:xfrm>
          <a:prstGeom prst="rect">
            <a:avLst/>
          </a:prstGeom>
          <a:noFill/>
        </p:spPr>
      </p:pic>
      <p:pic>
        <p:nvPicPr>
          <p:cNvPr id="21" name="Picture 16" descr="C:\Users\Sue\Desktop\the others\ALL HUAWEI!!!!!\eRetail photos\holding smart phone.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6200000">
            <a:off x="4524703" y="-1794494"/>
            <a:ext cx="4349694" cy="6319198"/>
          </a:xfrm>
          <a:prstGeom prst="rect">
            <a:avLst/>
          </a:prstGeom>
          <a:noFill/>
        </p:spPr>
      </p:pic>
      <p:sp>
        <p:nvSpPr>
          <p:cNvPr id="28684" name="Rectangle 9"/>
          <p:cNvSpPr>
            <a:spLocks noChangeArrowheads="1"/>
          </p:cNvSpPr>
          <p:nvPr/>
        </p:nvSpPr>
        <p:spPr bwMode="auto">
          <a:xfrm>
            <a:off x="4144883" y="882868"/>
            <a:ext cx="3170317" cy="646331"/>
          </a:xfrm>
          <a:prstGeom prst="rect">
            <a:avLst/>
          </a:prstGeom>
          <a:noFill/>
          <a:ln w="9525">
            <a:noFill/>
            <a:miter lim="800000"/>
            <a:headEnd/>
            <a:tailEnd/>
          </a:ln>
        </p:spPr>
        <p:txBody>
          <a:bodyPr wrap="square">
            <a:spAutoFit/>
          </a:bodyPr>
          <a:lstStyle/>
          <a:p>
            <a:r>
              <a:rPr lang="en-US" altLang="en-US" sz="1800" b="1" dirty="0"/>
              <a:t>“</a:t>
            </a:r>
            <a:r>
              <a:rPr lang="en-US" sz="1800" b="1" dirty="0"/>
              <a:t>79% of Mobile Malware </a:t>
            </a:r>
            <a:r>
              <a:rPr lang="en-US" sz="1800" b="1" dirty="0" smtClean="0"/>
              <a:t> </a:t>
            </a:r>
          </a:p>
          <a:p>
            <a:r>
              <a:rPr lang="en-US" sz="1800" b="1" dirty="0"/>
              <a:t> </a:t>
            </a:r>
            <a:r>
              <a:rPr lang="en-US" sz="1800" b="1" dirty="0" smtClean="0"/>
              <a:t> Targets </a:t>
            </a:r>
            <a:r>
              <a:rPr lang="en-US" sz="1800" b="1" dirty="0"/>
              <a:t>Android</a:t>
            </a:r>
            <a:r>
              <a:rPr lang="en-US" altLang="en-US" sz="1800" b="1" dirty="0" smtClean="0"/>
              <a:t>”</a:t>
            </a:r>
            <a:r>
              <a:rPr lang="en-US" altLang="en-US" sz="1800" b="1" baseline="30000" dirty="0" smtClean="0"/>
              <a:t>2</a:t>
            </a:r>
            <a:endParaRPr lang="en-US" sz="1800" baseline="30000" dirty="0"/>
          </a:p>
        </p:txBody>
      </p:sp>
      <p:sp>
        <p:nvSpPr>
          <p:cNvPr id="28685" name="Rectangle 11"/>
          <p:cNvSpPr>
            <a:spLocks noChangeArrowheads="1"/>
          </p:cNvSpPr>
          <p:nvPr/>
        </p:nvSpPr>
        <p:spPr bwMode="auto">
          <a:xfrm>
            <a:off x="4238951" y="1482976"/>
            <a:ext cx="2695249" cy="646331"/>
          </a:xfrm>
          <a:prstGeom prst="rect">
            <a:avLst/>
          </a:prstGeom>
          <a:noFill/>
          <a:ln w="9525">
            <a:noFill/>
            <a:miter lim="800000"/>
            <a:headEnd/>
            <a:tailEnd/>
          </a:ln>
        </p:spPr>
        <p:txBody>
          <a:bodyPr wrap="square">
            <a:spAutoFit/>
          </a:bodyPr>
          <a:lstStyle/>
          <a:p>
            <a:r>
              <a:rPr lang="en-US" sz="1200" dirty="0" smtClean="0"/>
              <a:t>Unclassified memo from</a:t>
            </a:r>
            <a:r>
              <a:rPr lang="en-US" sz="1200" dirty="0"/>
              <a:t> </a:t>
            </a:r>
            <a:r>
              <a:rPr lang="en-US" sz="1200" dirty="0" smtClean="0"/>
              <a:t>the </a:t>
            </a:r>
            <a:r>
              <a:rPr lang="en-US" sz="1200" dirty="0"/>
              <a:t>U.S. Department of </a:t>
            </a:r>
            <a:r>
              <a:rPr lang="en-US" sz="1200" dirty="0" smtClean="0"/>
              <a:t>Homeland </a:t>
            </a:r>
            <a:r>
              <a:rPr lang="en-US" sz="1200" dirty="0"/>
              <a:t>Security and the </a:t>
            </a:r>
            <a:r>
              <a:rPr lang="en-US" sz="1200" dirty="0" smtClean="0"/>
              <a:t>Department of Justice</a:t>
            </a:r>
          </a:p>
        </p:txBody>
      </p:sp>
      <p:sp>
        <p:nvSpPr>
          <p:cNvPr id="6" name="Rectangle 5"/>
          <p:cNvSpPr/>
          <p:nvPr/>
        </p:nvSpPr>
        <p:spPr bwMode="auto">
          <a:xfrm>
            <a:off x="1273727" y="1407890"/>
            <a:ext cx="1715006" cy="1231106"/>
          </a:xfrm>
          <a:prstGeom prst="rect">
            <a:avLst/>
          </a:prstGeom>
        </p:spPr>
        <p:txBody>
          <a:bodyPr wrap="square">
            <a:spAutoFit/>
          </a:bodyPr>
          <a:lstStyle/>
          <a:p>
            <a:r>
              <a:rPr lang="en-US" altLang="en-US" sz="2000" dirty="0">
                <a:solidFill>
                  <a:srgbClr val="FF0000"/>
                </a:solidFill>
              </a:rPr>
              <a:t>“</a:t>
            </a:r>
            <a:r>
              <a:rPr lang="en-US" sz="1800" b="1" dirty="0">
                <a:solidFill>
                  <a:srgbClr val="FF0000"/>
                </a:solidFill>
              </a:rPr>
              <a:t>Android </a:t>
            </a:r>
            <a:r>
              <a:rPr lang="en-US" sz="1800" b="1" dirty="0" smtClean="0">
                <a:solidFill>
                  <a:srgbClr val="FF0000"/>
                </a:solidFill>
              </a:rPr>
              <a:t>  </a:t>
            </a:r>
          </a:p>
          <a:p>
            <a:r>
              <a:rPr lang="en-US" sz="1800" b="1" dirty="0">
                <a:solidFill>
                  <a:srgbClr val="FF0000"/>
                </a:solidFill>
              </a:rPr>
              <a:t> </a:t>
            </a:r>
            <a:r>
              <a:rPr lang="en-US" sz="1800" b="1" dirty="0" smtClean="0">
                <a:solidFill>
                  <a:srgbClr val="FF0000"/>
                </a:solidFill>
              </a:rPr>
              <a:t>Security </a:t>
            </a:r>
          </a:p>
          <a:p>
            <a:r>
              <a:rPr lang="en-US" sz="1800" b="1" dirty="0">
                <a:solidFill>
                  <a:srgbClr val="FF0000"/>
                </a:solidFill>
              </a:rPr>
              <a:t> </a:t>
            </a:r>
            <a:r>
              <a:rPr lang="en-US" sz="1800" b="1" dirty="0" smtClean="0">
                <a:solidFill>
                  <a:srgbClr val="FF0000"/>
                </a:solidFill>
              </a:rPr>
              <a:t>Flaw </a:t>
            </a:r>
          </a:p>
          <a:p>
            <a:r>
              <a:rPr lang="en-US" sz="1800" b="1" dirty="0">
                <a:solidFill>
                  <a:srgbClr val="FF0000"/>
                </a:solidFill>
              </a:rPr>
              <a:t> </a:t>
            </a:r>
            <a:r>
              <a:rPr lang="en-US" sz="1800" b="1" dirty="0" smtClean="0">
                <a:solidFill>
                  <a:srgbClr val="FF0000"/>
                </a:solidFill>
              </a:rPr>
              <a:t>Uncovered</a:t>
            </a:r>
            <a:r>
              <a:rPr lang="en-US" altLang="en-US" sz="1800" b="1" dirty="0" smtClean="0">
                <a:solidFill>
                  <a:srgbClr val="FF0000"/>
                </a:solidFill>
              </a:rPr>
              <a:t>”</a:t>
            </a:r>
            <a:r>
              <a:rPr lang="en-US" altLang="en-US" sz="1800" b="1" baseline="30000" dirty="0" smtClean="0">
                <a:solidFill>
                  <a:srgbClr val="FF0000"/>
                </a:solidFill>
              </a:rPr>
              <a:t>1</a:t>
            </a:r>
            <a:endParaRPr lang="en-US" sz="1800" b="1" baseline="30000" dirty="0">
              <a:solidFill>
                <a:srgbClr val="FF0000"/>
              </a:solidFill>
            </a:endParaRPr>
          </a:p>
        </p:txBody>
      </p:sp>
      <p:pic>
        <p:nvPicPr>
          <p:cNvPr id="28687"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83201" y="2746001"/>
            <a:ext cx="1366296" cy="344040"/>
          </a:xfrm>
          <a:prstGeom prst="rect">
            <a:avLst/>
          </a:prstGeom>
          <a:noFill/>
          <a:ln w="9525">
            <a:noFill/>
            <a:miter lim="800000"/>
            <a:headEnd/>
            <a:tailEnd/>
          </a:ln>
        </p:spPr>
      </p:pic>
      <p:sp>
        <p:nvSpPr>
          <p:cNvPr id="28682" name="TextBox 15"/>
          <p:cNvSpPr txBox="1">
            <a:spLocks noChangeArrowheads="1"/>
          </p:cNvSpPr>
          <p:nvPr/>
        </p:nvSpPr>
        <p:spPr bwMode="auto">
          <a:xfrm>
            <a:off x="4321947" y="3831534"/>
            <a:ext cx="1590118" cy="1077218"/>
          </a:xfrm>
          <a:prstGeom prst="rect">
            <a:avLst/>
          </a:prstGeom>
          <a:noFill/>
          <a:ln w="9525">
            <a:noFill/>
            <a:miter lim="800000"/>
            <a:headEnd/>
            <a:tailEnd/>
          </a:ln>
        </p:spPr>
        <p:txBody>
          <a:bodyPr wrap="square">
            <a:spAutoFit/>
          </a:bodyPr>
          <a:lstStyle/>
          <a:p>
            <a:r>
              <a:rPr lang="en-US" altLang="en-US" sz="1600" b="1" dirty="0">
                <a:solidFill>
                  <a:schemeClr val="accent3"/>
                </a:solidFill>
              </a:rPr>
              <a:t>“</a:t>
            </a:r>
            <a:r>
              <a:rPr lang="en-US" sz="1600" b="1" dirty="0">
                <a:solidFill>
                  <a:schemeClr val="accent3"/>
                </a:solidFill>
              </a:rPr>
              <a:t>Android </a:t>
            </a:r>
            <a:r>
              <a:rPr lang="en-US" sz="1600" b="1" dirty="0" smtClean="0">
                <a:solidFill>
                  <a:schemeClr val="accent3"/>
                </a:solidFill>
              </a:rPr>
              <a:t>  </a:t>
            </a:r>
          </a:p>
          <a:p>
            <a:r>
              <a:rPr lang="en-US" sz="1600" b="1" dirty="0">
                <a:solidFill>
                  <a:schemeClr val="accent3"/>
                </a:solidFill>
              </a:rPr>
              <a:t> </a:t>
            </a:r>
            <a:r>
              <a:rPr lang="en-US" sz="1600" b="1" dirty="0" smtClean="0">
                <a:solidFill>
                  <a:schemeClr val="accent3"/>
                </a:solidFill>
              </a:rPr>
              <a:t> Phones </a:t>
            </a:r>
            <a:r>
              <a:rPr lang="en-US" sz="1600" b="1" dirty="0">
                <a:solidFill>
                  <a:schemeClr val="accent3"/>
                </a:solidFill>
              </a:rPr>
              <a:t>are </a:t>
            </a:r>
            <a:r>
              <a:rPr lang="en-US" sz="1600" b="1" dirty="0" smtClean="0">
                <a:solidFill>
                  <a:schemeClr val="accent3"/>
                </a:solidFill>
              </a:rPr>
              <a:t>  </a:t>
            </a:r>
          </a:p>
          <a:p>
            <a:r>
              <a:rPr lang="en-US" sz="1600" b="1" dirty="0">
                <a:solidFill>
                  <a:schemeClr val="accent3"/>
                </a:solidFill>
              </a:rPr>
              <a:t> </a:t>
            </a:r>
            <a:r>
              <a:rPr lang="en-US" sz="1600" b="1" dirty="0" smtClean="0">
                <a:solidFill>
                  <a:schemeClr val="accent3"/>
                </a:solidFill>
              </a:rPr>
              <a:t> Pocket-sized </a:t>
            </a:r>
          </a:p>
          <a:p>
            <a:r>
              <a:rPr lang="en-US" sz="1600" b="1" dirty="0">
                <a:solidFill>
                  <a:schemeClr val="accent3"/>
                </a:solidFill>
              </a:rPr>
              <a:t> </a:t>
            </a:r>
            <a:r>
              <a:rPr lang="en-US" sz="1600" b="1" dirty="0" smtClean="0">
                <a:solidFill>
                  <a:schemeClr val="accent3"/>
                </a:solidFill>
              </a:rPr>
              <a:t> Data </a:t>
            </a:r>
            <a:r>
              <a:rPr lang="en-US" sz="1600" b="1" dirty="0">
                <a:solidFill>
                  <a:schemeClr val="accent3"/>
                </a:solidFill>
              </a:rPr>
              <a:t>Mines</a:t>
            </a:r>
            <a:r>
              <a:rPr lang="en-US" altLang="en-US" sz="1600" b="1" dirty="0" smtClean="0">
                <a:solidFill>
                  <a:schemeClr val="accent3"/>
                </a:solidFill>
              </a:rPr>
              <a:t>”</a:t>
            </a:r>
            <a:r>
              <a:rPr lang="en-US" altLang="en-US" sz="1600" b="1" baseline="30000" dirty="0" smtClean="0">
                <a:solidFill>
                  <a:schemeClr val="accent3"/>
                </a:solidFill>
              </a:rPr>
              <a:t>3</a:t>
            </a:r>
            <a:endParaRPr lang="en-US" sz="1600" b="1" baseline="30000" dirty="0">
              <a:solidFill>
                <a:schemeClr val="accent3"/>
              </a:solidFill>
            </a:endParaRPr>
          </a:p>
        </p:txBody>
      </p:sp>
      <p:sp>
        <p:nvSpPr>
          <p:cNvPr id="14" name="Rectangle 13"/>
          <p:cNvSpPr/>
          <p:nvPr/>
        </p:nvSpPr>
        <p:spPr>
          <a:xfrm>
            <a:off x="297385" y="5684380"/>
            <a:ext cx="3419482" cy="1169551"/>
          </a:xfrm>
          <a:prstGeom prst="rect">
            <a:avLst/>
          </a:prstGeom>
        </p:spPr>
        <p:txBody>
          <a:bodyPr wrap="square" anchor="b">
            <a:spAutoFit/>
          </a:bodyPr>
          <a:lstStyle/>
          <a:p>
            <a:pPr>
              <a:defRPr/>
            </a:pPr>
            <a:r>
              <a:rPr lang="en-US" sz="1000" baseline="30000" dirty="0" smtClean="0">
                <a:solidFill>
                  <a:srgbClr val="60656A"/>
                </a:solidFill>
                <a:latin typeface="Samsung InterFace"/>
                <a:cs typeface="Samsung InterFace"/>
                <a:sym typeface="Arial" charset="0"/>
              </a:rPr>
              <a:t>1</a:t>
            </a:r>
            <a:r>
              <a:rPr lang="en-US" sz="1000" dirty="0" smtClean="0">
                <a:solidFill>
                  <a:srgbClr val="60656A"/>
                </a:solidFill>
                <a:latin typeface="Samsung InterFace"/>
                <a:cs typeface="Samsung InterFace"/>
                <a:sym typeface="Arial" charset="0"/>
              </a:rPr>
              <a:t>Data-Tech,</a:t>
            </a:r>
            <a:r>
              <a:rPr lang="en-US" sz="1000" dirty="0">
                <a:solidFill>
                  <a:srgbClr val="60656A"/>
                </a:solidFill>
                <a:latin typeface="Samsung InterFace"/>
                <a:cs typeface="Samsung InterFace"/>
              </a:rPr>
              <a:t> </a:t>
            </a:r>
            <a:r>
              <a:rPr lang="en-US" sz="1000" dirty="0" smtClean="0">
                <a:solidFill>
                  <a:srgbClr val="60656A"/>
                </a:solidFill>
                <a:latin typeface="Samsung InterFace"/>
                <a:cs typeface="Samsung InterFace"/>
              </a:rPr>
              <a:t>7/16/2013, </a:t>
            </a:r>
            <a:r>
              <a:rPr lang="en-US" sz="1000" dirty="0" err="1" smtClean="0">
                <a:solidFill>
                  <a:srgbClr val="60656A"/>
                </a:solidFill>
                <a:latin typeface="Samsung InterFace"/>
                <a:cs typeface="Samsung InterFace"/>
              </a:rPr>
              <a:t>www.datatechitp.com</a:t>
            </a:r>
            <a:r>
              <a:rPr lang="en-US" sz="1000" dirty="0" smtClean="0">
                <a:solidFill>
                  <a:srgbClr val="60656A"/>
                </a:solidFill>
                <a:latin typeface="Samsung InterFace"/>
                <a:cs typeface="Samsung InterFace"/>
              </a:rPr>
              <a:t>/android-security-flaw-uncovered/,   </a:t>
            </a:r>
          </a:p>
          <a:p>
            <a:pPr>
              <a:defRPr/>
            </a:pPr>
            <a:r>
              <a:rPr lang="en-US" sz="1000" baseline="30000" dirty="0" smtClean="0">
                <a:solidFill>
                  <a:srgbClr val="60656A"/>
                </a:solidFill>
                <a:latin typeface="Samsung InterFace"/>
                <a:cs typeface="Samsung InterFace"/>
              </a:rPr>
              <a:t>2</a:t>
            </a:r>
            <a:r>
              <a:rPr lang="en-US" sz="1000" dirty="0">
                <a:solidFill>
                  <a:srgbClr val="60656A"/>
                </a:solidFill>
                <a:latin typeface="Samsung InterFace"/>
                <a:cs typeface="Samsung InterFace"/>
              </a:rPr>
              <a:t>Angela </a:t>
            </a:r>
            <a:r>
              <a:rPr lang="en-US" sz="1000" dirty="0" err="1">
                <a:solidFill>
                  <a:srgbClr val="60656A"/>
                </a:solidFill>
                <a:latin typeface="Samsung InterFace"/>
                <a:cs typeface="Samsung InterFace"/>
              </a:rPr>
              <a:t>Moscaritolo</a:t>
            </a:r>
            <a:r>
              <a:rPr lang="en-US" sz="1000" dirty="0">
                <a:solidFill>
                  <a:srgbClr val="60656A"/>
                </a:solidFill>
                <a:latin typeface="Samsung InterFace"/>
                <a:cs typeface="Samsung InterFace"/>
              </a:rPr>
              <a:t>, 8/28/2013, PC </a:t>
            </a:r>
            <a:r>
              <a:rPr lang="en-US" sz="1000" dirty="0" smtClean="0">
                <a:solidFill>
                  <a:srgbClr val="60656A"/>
                </a:solidFill>
                <a:latin typeface="Samsung InterFace"/>
                <a:cs typeface="Samsung InterFace"/>
              </a:rPr>
              <a:t>Magazine</a:t>
            </a:r>
            <a:r>
              <a:rPr lang="en-US" sz="1000" dirty="0">
                <a:solidFill>
                  <a:srgbClr val="60656A"/>
                </a:solidFill>
                <a:latin typeface="Samsung InterFace"/>
                <a:cs typeface="Samsung InterFace"/>
              </a:rPr>
              <a:t>, </a:t>
            </a:r>
            <a:r>
              <a:rPr lang="en-US" sz="1000" dirty="0" err="1" smtClean="0">
                <a:solidFill>
                  <a:srgbClr val="60656A"/>
                </a:solidFill>
                <a:latin typeface="Samsung InterFace"/>
                <a:cs typeface="Samsung InterFace"/>
              </a:rPr>
              <a:t>www.pcmag.com</a:t>
            </a:r>
            <a:r>
              <a:rPr lang="en-US" sz="1000" dirty="0">
                <a:solidFill>
                  <a:srgbClr val="60656A"/>
                </a:solidFill>
                <a:latin typeface="Samsung InterFace"/>
                <a:cs typeface="Samsung InterFace"/>
              </a:rPr>
              <a:t>/article2/0,2817,2423705,00.asp</a:t>
            </a:r>
            <a:endParaRPr lang="en-US" sz="1000" dirty="0" smtClean="0">
              <a:solidFill>
                <a:srgbClr val="60656A"/>
              </a:solidFill>
              <a:latin typeface="Samsung InterFace"/>
              <a:cs typeface="Samsung InterFace"/>
            </a:endParaRPr>
          </a:p>
          <a:p>
            <a:pPr>
              <a:defRPr/>
            </a:pPr>
            <a:r>
              <a:rPr lang="en-US" sz="1000" baseline="30000" dirty="0" smtClean="0">
                <a:solidFill>
                  <a:srgbClr val="60656A"/>
                </a:solidFill>
                <a:latin typeface="Samsung InterFace"/>
                <a:cs typeface="Samsung InterFace"/>
              </a:rPr>
              <a:t>3</a:t>
            </a:r>
            <a:r>
              <a:rPr lang="en-US" sz="1000" dirty="0">
                <a:solidFill>
                  <a:srgbClr val="60656A"/>
                </a:solidFill>
                <a:latin typeface="Samsung InterFace"/>
                <a:cs typeface="Samsung InterFace"/>
              </a:rPr>
              <a:t>Max Eddy, 7/8/2013, “You Need Mobile Security for Android, But Not Because of Malware,” http://</a:t>
            </a:r>
            <a:r>
              <a:rPr lang="en-US" sz="1000" dirty="0" err="1">
                <a:solidFill>
                  <a:srgbClr val="60656A"/>
                </a:solidFill>
                <a:latin typeface="Samsung InterFace"/>
                <a:cs typeface="Samsung InterFace"/>
              </a:rPr>
              <a:t>www.pcmag.com</a:t>
            </a:r>
            <a:r>
              <a:rPr lang="en-US" sz="1000" dirty="0">
                <a:solidFill>
                  <a:srgbClr val="60656A"/>
                </a:solidFill>
                <a:latin typeface="Samsung InterFace"/>
                <a:cs typeface="Samsung InterFace"/>
              </a:rPr>
              <a:t>/article2/0,2817,2421366,00.asp</a:t>
            </a:r>
          </a:p>
        </p:txBody>
      </p:sp>
    </p:spTree>
    <p:extLst>
      <p:ext uri="{BB962C8B-B14F-4D97-AF65-F5344CB8AC3E}">
        <p14:creationId xmlns:p14="http://schemas.microsoft.com/office/powerpoint/2010/main" val="10456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26890431Medium.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231891"/>
            <a:ext cx="9145371" cy="5055893"/>
          </a:xfrm>
          <a:prstGeom prst="rect">
            <a:avLst/>
          </a:prstGeom>
        </p:spPr>
      </p:pic>
      <p:sp>
        <p:nvSpPr>
          <p:cNvPr id="29697" name="Title 1"/>
          <p:cNvSpPr>
            <a:spLocks noGrp="1"/>
          </p:cNvSpPr>
          <p:nvPr>
            <p:ph type="title"/>
          </p:nvPr>
        </p:nvSpPr>
        <p:spPr/>
        <p:txBody>
          <a:bodyPr/>
          <a:lstStyle/>
          <a:p>
            <a:r>
              <a:rPr lang="en-US" dirty="0" smtClean="0"/>
              <a:t>As BYOD Explodes – </a:t>
            </a:r>
            <a:br>
              <a:rPr lang="en-US" dirty="0" smtClean="0"/>
            </a:br>
            <a:r>
              <a:rPr lang="en-US" dirty="0" smtClean="0"/>
              <a:t>IT Has Reason to be Concerned</a:t>
            </a:r>
          </a:p>
        </p:txBody>
      </p:sp>
      <p:sp>
        <p:nvSpPr>
          <p:cNvPr id="29699" name="Rectangle 4"/>
          <p:cNvSpPr>
            <a:spLocks noChangeArrowheads="1"/>
          </p:cNvSpPr>
          <p:nvPr/>
        </p:nvSpPr>
        <p:spPr bwMode="auto">
          <a:xfrm>
            <a:off x="4048557" y="1384005"/>
            <a:ext cx="4080842" cy="2123658"/>
          </a:xfrm>
          <a:prstGeom prst="rect">
            <a:avLst/>
          </a:prstGeom>
          <a:noFill/>
          <a:ln w="9525">
            <a:noFill/>
            <a:miter lim="800000"/>
            <a:headEnd/>
            <a:tailEnd/>
          </a:ln>
        </p:spPr>
        <p:txBody>
          <a:bodyPr wrap="square">
            <a:spAutoFit/>
          </a:bodyPr>
          <a:lstStyle/>
          <a:p>
            <a:r>
              <a:rPr lang="en-US" sz="3600" b="1" dirty="0">
                <a:solidFill>
                  <a:schemeClr val="accent6"/>
                </a:solidFill>
                <a:latin typeface="Samsung InterFace"/>
                <a:cs typeface="Samsung InterFace"/>
              </a:rPr>
              <a:t>Over 50%</a:t>
            </a:r>
            <a:r>
              <a:rPr lang="en-US" b="1" dirty="0">
                <a:solidFill>
                  <a:schemeClr val="accent6"/>
                </a:solidFill>
                <a:latin typeface="Samsung InterFace"/>
                <a:cs typeface="Samsung InterFace"/>
              </a:rPr>
              <a:t> </a:t>
            </a:r>
            <a:r>
              <a:rPr lang="en-US" b="1" dirty="0">
                <a:solidFill>
                  <a:schemeClr val="accent1"/>
                </a:solidFill>
                <a:latin typeface="Samsung InterFace"/>
                <a:cs typeface="Samsung InterFace"/>
              </a:rPr>
              <a:t>of CIOs indicated their secure </a:t>
            </a:r>
            <a:r>
              <a:rPr lang="en-US" b="1" dirty="0" smtClean="0">
                <a:solidFill>
                  <a:schemeClr val="accent1"/>
                </a:solidFill>
                <a:latin typeface="Samsung InterFace"/>
                <a:cs typeface="Samsung InterFace"/>
              </a:rPr>
              <a:t/>
            </a:r>
            <a:br>
              <a:rPr lang="en-US" b="1" dirty="0" smtClean="0">
                <a:solidFill>
                  <a:schemeClr val="accent1"/>
                </a:solidFill>
                <a:latin typeface="Samsung InterFace"/>
                <a:cs typeface="Samsung InterFace"/>
              </a:rPr>
            </a:br>
            <a:r>
              <a:rPr lang="en-US" b="1" dirty="0" smtClean="0">
                <a:solidFill>
                  <a:schemeClr val="accent1"/>
                </a:solidFill>
                <a:latin typeface="Samsung InterFace"/>
                <a:cs typeface="Samsung InterFace"/>
              </a:rPr>
              <a:t>IT </a:t>
            </a:r>
            <a:r>
              <a:rPr lang="en-US" b="1" dirty="0">
                <a:solidFill>
                  <a:schemeClr val="accent1"/>
                </a:solidFill>
                <a:latin typeface="Samsung InterFace"/>
                <a:cs typeface="Samsung InterFace"/>
              </a:rPr>
              <a:t>network was breached </a:t>
            </a:r>
            <a:r>
              <a:rPr lang="en-US" b="1" dirty="0" smtClean="0">
                <a:solidFill>
                  <a:schemeClr val="accent1"/>
                </a:solidFill>
                <a:latin typeface="Samsung InterFace"/>
                <a:cs typeface="Samsung InterFace"/>
              </a:rPr>
              <a:t/>
            </a:r>
            <a:br>
              <a:rPr lang="en-US" b="1" dirty="0" smtClean="0">
                <a:solidFill>
                  <a:schemeClr val="accent1"/>
                </a:solidFill>
                <a:latin typeface="Samsung InterFace"/>
                <a:cs typeface="Samsung InterFace"/>
              </a:rPr>
            </a:br>
            <a:r>
              <a:rPr lang="en-US" b="1" dirty="0" smtClean="0">
                <a:solidFill>
                  <a:schemeClr val="accent1"/>
                </a:solidFill>
                <a:latin typeface="Samsung InterFace"/>
                <a:cs typeface="Samsung InterFace"/>
              </a:rPr>
              <a:t>due </a:t>
            </a:r>
            <a:r>
              <a:rPr lang="en-US" b="1" dirty="0">
                <a:solidFill>
                  <a:schemeClr val="accent1"/>
                </a:solidFill>
                <a:latin typeface="Samsung InterFace"/>
                <a:cs typeface="Samsung InterFace"/>
              </a:rPr>
              <a:t>to employees using personal services</a:t>
            </a:r>
          </a:p>
        </p:txBody>
      </p:sp>
      <p:sp>
        <p:nvSpPr>
          <p:cNvPr id="9" name="Rectangle 8"/>
          <p:cNvSpPr/>
          <p:nvPr/>
        </p:nvSpPr>
        <p:spPr>
          <a:xfrm>
            <a:off x="466725" y="6472238"/>
            <a:ext cx="3743267" cy="246221"/>
          </a:xfrm>
          <a:prstGeom prst="rect">
            <a:avLst/>
          </a:prstGeom>
        </p:spPr>
        <p:txBody>
          <a:bodyPr wrap="none">
            <a:spAutoFit/>
          </a:bodyPr>
          <a:lstStyle/>
          <a:p>
            <a:pPr>
              <a:defRPr/>
            </a:pPr>
            <a:r>
              <a:rPr lang="en-US" sz="1000" dirty="0">
                <a:solidFill>
                  <a:schemeClr val="accent5"/>
                </a:solidFill>
                <a:latin typeface="Samsung InterFace"/>
                <a:cs typeface="Samsung InterFace"/>
                <a:sym typeface="Arial" charset="0"/>
              </a:rPr>
              <a:t>Virgin Media Business, 2013, interviews with 500 leading British CIOs </a:t>
            </a:r>
          </a:p>
        </p:txBody>
      </p:sp>
    </p:spTree>
    <p:extLst>
      <p:ext uri="{BB962C8B-B14F-4D97-AF65-F5344CB8AC3E}">
        <p14:creationId xmlns:p14="http://schemas.microsoft.com/office/powerpoint/2010/main" val="337235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fade">
                                      <p:cBhvr>
                                        <p:cTn id="11" dur="500"/>
                                        <p:tgtEl>
                                          <p:spTgt spid="29699"/>
                                        </p:tgtEl>
                                      </p:cBhvr>
                                    </p:animEffect>
                                    <p:anim calcmode="lin" valueType="num">
                                      <p:cBhvr>
                                        <p:cTn id="12" dur="500" fill="hold"/>
                                        <p:tgtEl>
                                          <p:spTgt spid="29699"/>
                                        </p:tgtEl>
                                        <p:attrNameLst>
                                          <p:attrName>ppt_x</p:attrName>
                                        </p:attrNameLst>
                                      </p:cBhvr>
                                      <p:tavLst>
                                        <p:tav tm="0">
                                          <p:val>
                                            <p:strVal val="#ppt_x"/>
                                          </p:val>
                                        </p:tav>
                                        <p:tav tm="100000">
                                          <p:val>
                                            <p:strVal val="#ppt_x"/>
                                          </p:val>
                                        </p:tav>
                                      </p:tavLst>
                                    </p:anim>
                                    <p:anim calcmode="lin" valueType="num">
                                      <p:cBhvr>
                                        <p:cTn id="13" dur="5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72041" y="1752096"/>
            <a:ext cx="3784244" cy="2461884"/>
          </a:xfrm>
          <a:prstGeom prst="rect">
            <a:avLst/>
          </a:prstGeom>
        </p:spPr>
        <p:txBody>
          <a:bodyPr>
            <a:normAutofit fontScale="52500" lnSpcReduction="20000"/>
          </a:bodyPr>
          <a:lstStyle>
            <a:lvl1pPr algn="l" rtl="0" eaLnBrk="0" fontAlgn="base" hangingPunct="0">
              <a:spcBef>
                <a:spcPct val="0"/>
              </a:spcBef>
              <a:spcAft>
                <a:spcPct val="0"/>
              </a:spcAft>
              <a:defRPr lang="en-US" sz="3200" b="1" kern="1200" dirty="0">
                <a:solidFill>
                  <a:schemeClr val="accent3"/>
                </a:solidFill>
                <a:latin typeface="Samsung InterFace"/>
                <a:ea typeface="ＭＳ Ｐゴシック" charset="-128"/>
                <a:cs typeface="Arial"/>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pPr>
              <a:lnSpc>
                <a:spcPct val="110000"/>
              </a:lnSpc>
            </a:pPr>
            <a:r>
              <a:rPr lang="en-US" altLang="ko-KR" sz="9800" dirty="0" smtClean="0">
                <a:solidFill>
                  <a:schemeClr val="accent6"/>
                </a:solidFill>
              </a:rPr>
              <a:t>Samsung KNOX</a:t>
            </a:r>
            <a:r>
              <a:rPr lang="en-US" altLang="ko-KR" dirty="0" smtClean="0"/>
              <a:t/>
            </a:r>
            <a:br>
              <a:rPr lang="en-US" altLang="ko-KR" dirty="0" smtClean="0"/>
            </a:br>
            <a:r>
              <a:rPr lang="en-US" altLang="ko-KR" sz="4700" b="0" dirty="0" smtClean="0"/>
              <a:t>Samsung’s </a:t>
            </a:r>
            <a:r>
              <a:rPr lang="en-US" altLang="ko-KR" sz="4700" b="0" dirty="0" smtClean="0">
                <a:latin typeface="Arial Black"/>
                <a:cs typeface="Arial Black"/>
              </a:rPr>
              <a:t>Secure</a:t>
            </a:r>
            <a:r>
              <a:rPr lang="en-US" altLang="ko-KR" sz="4700" b="0" dirty="0" smtClean="0"/>
              <a:t> </a:t>
            </a:r>
            <a:br>
              <a:rPr lang="en-US" altLang="ko-KR" sz="4700" b="0" dirty="0" smtClean="0"/>
            </a:br>
            <a:r>
              <a:rPr lang="en-US" altLang="ko-KR" sz="4700" b="0" dirty="0" smtClean="0">
                <a:latin typeface="Arial Black"/>
                <a:cs typeface="Arial Black"/>
              </a:rPr>
              <a:t>Android</a:t>
            </a:r>
            <a:r>
              <a:rPr lang="en-US" altLang="ko-KR" sz="4700" b="0" dirty="0" smtClean="0"/>
              <a:t> Platform</a:t>
            </a:r>
            <a:endParaRPr lang="en-US" sz="4700" b="0" dirty="0"/>
          </a:p>
        </p:txBody>
      </p:sp>
      <p:grpSp>
        <p:nvGrpSpPr>
          <p:cNvPr id="5" name="Group 4"/>
          <p:cNvGrpSpPr/>
          <p:nvPr/>
        </p:nvGrpSpPr>
        <p:grpSpPr>
          <a:xfrm>
            <a:off x="1054100" y="1261241"/>
            <a:ext cx="2596283" cy="4869706"/>
            <a:chOff x="388700" y="1508926"/>
            <a:chExt cx="1412307" cy="2616304"/>
          </a:xfrm>
        </p:grpSpPr>
        <p:pic>
          <p:nvPicPr>
            <p:cNvPr id="9" name="그림 7" descr="Galaxy Note 3_white.png"/>
            <p:cNvPicPr>
              <a:picLocks noChangeAspect="1"/>
            </p:cNvPicPr>
            <p:nvPr/>
          </p:nvPicPr>
          <p:blipFill>
            <a:blip r:embed="rId3"/>
            <a:stretch>
              <a:fillRect/>
            </a:stretch>
          </p:blipFill>
          <p:spPr>
            <a:xfrm>
              <a:off x="388700" y="1508926"/>
              <a:ext cx="1412307" cy="2099376"/>
            </a:xfrm>
            <a:prstGeom prst="rect">
              <a:avLst/>
            </a:prstGeom>
          </p:spPr>
        </p:pic>
        <p:sp>
          <p:nvSpPr>
            <p:cNvPr id="10" name="TextBox 9"/>
            <p:cNvSpPr txBox="1"/>
            <p:nvPr/>
          </p:nvSpPr>
          <p:spPr>
            <a:xfrm>
              <a:off x="894390" y="3979165"/>
              <a:ext cx="113176" cy="146065"/>
            </a:xfrm>
            <a:prstGeom prst="rect">
              <a:avLst/>
            </a:prstGeom>
            <a:noFill/>
          </p:spPr>
          <p:txBody>
            <a:bodyPr wrap="none" rtlCol="0">
              <a:spAutoFit/>
            </a:bodyPr>
            <a:lstStyle/>
            <a:p>
              <a:pPr algn="ctr">
                <a:lnSpc>
                  <a:spcPct val="80000"/>
                </a:lnSpc>
              </a:pPr>
              <a:endParaRPr lang="en-US" sz="1400" dirty="0">
                <a:solidFill>
                  <a:srgbClr val="009FDF"/>
                </a:solidFill>
              </a:endParaRPr>
            </a:p>
          </p:txBody>
        </p:sp>
      </p:grpSp>
      <p:grpSp>
        <p:nvGrpSpPr>
          <p:cNvPr id="6" name="그룹 35"/>
          <p:cNvGrpSpPr/>
          <p:nvPr/>
        </p:nvGrpSpPr>
        <p:grpSpPr>
          <a:xfrm>
            <a:off x="1239508" y="1631073"/>
            <a:ext cx="1744827" cy="3190548"/>
            <a:chOff x="6940060" y="1414054"/>
            <a:chExt cx="1516035" cy="3041864"/>
          </a:xfrm>
        </p:grpSpPr>
        <p:pic>
          <p:nvPicPr>
            <p:cNvPr id="7" name="그림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40060" y="1414054"/>
              <a:ext cx="1516035" cy="3041864"/>
            </a:xfrm>
            <a:prstGeom prst="rect">
              <a:avLst/>
            </a:prstGeom>
            <a:noFill/>
            <a:ln w="9525">
              <a:noFill/>
              <a:miter lim="800000"/>
              <a:headEnd/>
              <a:tailEnd/>
            </a:ln>
          </p:spPr>
        </p:pic>
        <p:pic>
          <p:nvPicPr>
            <p:cNvPr id="8" name="그림 23" descr="00.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31972" y="2461710"/>
              <a:ext cx="1143097" cy="1400201"/>
            </a:xfrm>
            <a:prstGeom prst="rect">
              <a:avLst/>
            </a:prstGeom>
            <a:noFill/>
            <a:ln w="9525">
              <a:noFill/>
              <a:miter lim="800000"/>
              <a:headEnd/>
              <a:tailEnd/>
            </a:ln>
          </p:spPr>
        </p:pic>
      </p:grpSp>
    </p:spTree>
    <p:extLst>
      <p:ext uri="{BB962C8B-B14F-4D97-AF65-F5344CB8AC3E}">
        <p14:creationId xmlns:p14="http://schemas.microsoft.com/office/powerpoint/2010/main" val="24116997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A5B"/>
                </a:solidFill>
              </a:rPr>
              <a:t>Samsung KNOX </a:t>
            </a:r>
            <a:r>
              <a:rPr lang="en-US" dirty="0" smtClean="0">
                <a:solidFill>
                  <a:srgbClr val="002A5B"/>
                </a:solidFill>
              </a:rPr>
              <a:t>|</a:t>
            </a:r>
            <a:r>
              <a:rPr lang="en-US" dirty="0" smtClean="0"/>
              <a:t> Secure Android Platform &amp; Best in Class Device Manageability</a:t>
            </a:r>
            <a:endParaRPr lang="en-US" dirty="0"/>
          </a:p>
        </p:txBody>
      </p:sp>
      <p:grpSp>
        <p:nvGrpSpPr>
          <p:cNvPr id="3" name="Group 2"/>
          <p:cNvGrpSpPr>
            <a:grpSpLocks noChangeAspect="1"/>
          </p:cNvGrpSpPr>
          <p:nvPr/>
        </p:nvGrpSpPr>
        <p:grpSpPr>
          <a:xfrm>
            <a:off x="3123842" y="1989109"/>
            <a:ext cx="1981200" cy="3294091"/>
            <a:chOff x="3251200" y="1952121"/>
            <a:chExt cx="1981200" cy="3294091"/>
          </a:xfrm>
        </p:grpSpPr>
        <p:pic>
          <p:nvPicPr>
            <p:cNvPr id="4" name="그림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51200" y="1952121"/>
              <a:ext cx="1981200" cy="3294091"/>
            </a:xfrm>
            <a:prstGeom prst="rect">
              <a:avLst/>
            </a:prstGeom>
            <a:noFill/>
            <a:ln w="9525">
              <a:noFill/>
              <a:miter lim="800000"/>
              <a:headEnd/>
              <a:tailEnd/>
            </a:ln>
          </p:spPr>
        </p:pic>
        <p:pic>
          <p:nvPicPr>
            <p:cNvPr id="5"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692634" y="2604235"/>
              <a:ext cx="1098333" cy="1203618"/>
            </a:xfrm>
            <a:prstGeom prst="rect">
              <a:avLst/>
            </a:prstGeom>
            <a:noFill/>
            <a:ln w="9525">
              <a:noFill/>
              <a:miter lim="800000"/>
              <a:headEnd/>
              <a:tailEnd/>
            </a:ln>
          </p:spPr>
        </p:pic>
      </p:grpSp>
      <p:sp>
        <p:nvSpPr>
          <p:cNvPr id="6" name="Title 8"/>
          <p:cNvSpPr txBox="1">
            <a:spLocks/>
          </p:cNvSpPr>
          <p:nvPr/>
        </p:nvSpPr>
        <p:spPr>
          <a:xfrm>
            <a:off x="423886" y="76200"/>
            <a:ext cx="7927848" cy="1066800"/>
          </a:xfrm>
          <a:prstGeom prst="rect">
            <a:avLst/>
          </a:prstGeom>
        </p:spPr>
        <p:txBody>
          <a:bodyPr tIns="0" bIns="0" anchor="b">
            <a:normAutofit/>
          </a:bodyPr>
          <a:lstStyle>
            <a:lvl1pPr algn="l" rtl="0" eaLnBrk="0" fontAlgn="base" hangingPunct="0">
              <a:spcBef>
                <a:spcPct val="0"/>
              </a:spcBef>
              <a:spcAft>
                <a:spcPct val="0"/>
              </a:spcAft>
              <a:defRPr lang="en-US" sz="2800" b="1" kern="1200">
                <a:solidFill>
                  <a:schemeClr val="accent3"/>
                </a:solidFill>
                <a:latin typeface="Samsung InterFace"/>
                <a:ea typeface="ＭＳ Ｐゴシック" charset="-128"/>
                <a:cs typeface="Samsung InterFace"/>
              </a:defRPr>
            </a:lvl1pPr>
            <a:lvl2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2pPr>
            <a:lvl3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3pPr>
            <a:lvl4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4pPr>
            <a:lvl5pPr algn="ctr" rtl="0" eaLnBrk="0" fontAlgn="base" hangingPunct="0">
              <a:spcBef>
                <a:spcPct val="0"/>
              </a:spcBef>
              <a:spcAft>
                <a:spcPct val="0"/>
              </a:spcAft>
              <a:defRPr sz="3200">
                <a:solidFill>
                  <a:schemeClr val="accent2"/>
                </a:solidFill>
                <a:latin typeface="Calibri" charset="0"/>
                <a:ea typeface="ＭＳ Ｐゴシック" charset="-128"/>
                <a:cs typeface="Calibri" charset="0"/>
              </a:defRPr>
            </a:lvl5pPr>
            <a:lvl6pPr marL="457200" algn="ctr" rtl="0" fontAlgn="base">
              <a:spcBef>
                <a:spcPct val="0"/>
              </a:spcBef>
              <a:spcAft>
                <a:spcPct val="0"/>
              </a:spcAft>
              <a:defRPr sz="3200">
                <a:solidFill>
                  <a:schemeClr val="accent2"/>
                </a:solidFill>
                <a:latin typeface="Calibri" charset="0"/>
                <a:ea typeface="ＭＳ Ｐゴシック" charset="-128"/>
              </a:defRPr>
            </a:lvl6pPr>
            <a:lvl7pPr marL="914400" algn="ctr" rtl="0" fontAlgn="base">
              <a:spcBef>
                <a:spcPct val="0"/>
              </a:spcBef>
              <a:spcAft>
                <a:spcPct val="0"/>
              </a:spcAft>
              <a:defRPr sz="3200">
                <a:solidFill>
                  <a:schemeClr val="accent2"/>
                </a:solidFill>
                <a:latin typeface="Calibri" charset="0"/>
                <a:ea typeface="ＭＳ Ｐゴシック" charset="-128"/>
              </a:defRPr>
            </a:lvl7pPr>
            <a:lvl8pPr marL="1371600" algn="ctr" rtl="0" fontAlgn="base">
              <a:spcBef>
                <a:spcPct val="0"/>
              </a:spcBef>
              <a:spcAft>
                <a:spcPct val="0"/>
              </a:spcAft>
              <a:defRPr sz="3200">
                <a:solidFill>
                  <a:schemeClr val="accent2"/>
                </a:solidFill>
                <a:latin typeface="Calibri" charset="0"/>
                <a:ea typeface="ＭＳ Ｐゴシック" charset="-128"/>
              </a:defRPr>
            </a:lvl8pPr>
            <a:lvl9pPr marL="1828800" algn="ctr" rtl="0" fontAlgn="base">
              <a:spcBef>
                <a:spcPct val="0"/>
              </a:spcBef>
              <a:spcAft>
                <a:spcPct val="0"/>
              </a:spcAft>
              <a:defRPr sz="3200">
                <a:solidFill>
                  <a:schemeClr val="accent2"/>
                </a:solidFill>
                <a:latin typeface="Calibri" charset="0"/>
                <a:ea typeface="ＭＳ Ｐゴシック" charset="-128"/>
              </a:defRPr>
            </a:lvl9pPr>
          </a:lstStyle>
          <a:p>
            <a:endParaRPr lang="en-US" dirty="0"/>
          </a:p>
        </p:txBody>
      </p:sp>
      <p:sp>
        <p:nvSpPr>
          <p:cNvPr id="15" name="Rectangle 14"/>
          <p:cNvSpPr/>
          <p:nvPr/>
        </p:nvSpPr>
        <p:spPr>
          <a:xfrm>
            <a:off x="694745" y="5323302"/>
            <a:ext cx="1816100" cy="584776"/>
          </a:xfrm>
          <a:prstGeom prst="rect">
            <a:avLst/>
          </a:prstGeom>
        </p:spPr>
        <p:txBody>
          <a:bodyPr wrap="square">
            <a:spAutoFit/>
          </a:bodyPr>
          <a:lstStyle/>
          <a:p>
            <a:pPr algn="ctr"/>
            <a:r>
              <a:rPr lang="en-US" sz="1600" b="1" dirty="0">
                <a:solidFill>
                  <a:schemeClr val="accent6"/>
                </a:solidFill>
                <a:latin typeface="Samsung InterFace"/>
                <a:cs typeface="Samsung InterFace"/>
              </a:rPr>
              <a:t>Secure </a:t>
            </a:r>
            <a:r>
              <a:rPr lang="en-US" sz="1600" b="1" dirty="0" smtClean="0">
                <a:solidFill>
                  <a:schemeClr val="accent6"/>
                </a:solidFill>
                <a:latin typeface="Samsung InterFace"/>
                <a:cs typeface="Samsung InterFace"/>
              </a:rPr>
              <a:t>Android Mobile Platform</a:t>
            </a:r>
            <a:endParaRPr lang="en-US" sz="1600" b="1" dirty="0">
              <a:solidFill>
                <a:schemeClr val="accent6"/>
              </a:solidFill>
              <a:latin typeface="Samsung InterFace"/>
              <a:cs typeface="Samsung InterFace"/>
            </a:endParaRPr>
          </a:p>
        </p:txBody>
      </p:sp>
      <p:sp>
        <p:nvSpPr>
          <p:cNvPr id="16" name="Rectangle 15"/>
          <p:cNvSpPr/>
          <p:nvPr/>
        </p:nvSpPr>
        <p:spPr>
          <a:xfrm>
            <a:off x="3114005" y="5323302"/>
            <a:ext cx="2000875" cy="584776"/>
          </a:xfrm>
          <a:prstGeom prst="rect">
            <a:avLst/>
          </a:prstGeom>
        </p:spPr>
        <p:txBody>
          <a:bodyPr wrap="square">
            <a:spAutoFit/>
          </a:bodyPr>
          <a:lstStyle/>
          <a:p>
            <a:pPr algn="ctr"/>
            <a:r>
              <a:rPr lang="en-US" sz="1600" b="1" dirty="0">
                <a:solidFill>
                  <a:schemeClr val="accent6"/>
                </a:solidFill>
                <a:latin typeface="Samsung InterFace"/>
                <a:cs typeface="Samsung InterFace"/>
              </a:rPr>
              <a:t>Protected Apps &amp; Information</a:t>
            </a:r>
          </a:p>
        </p:txBody>
      </p:sp>
      <p:sp>
        <p:nvSpPr>
          <p:cNvPr id="18" name="Rectangle 17"/>
          <p:cNvSpPr/>
          <p:nvPr/>
        </p:nvSpPr>
        <p:spPr>
          <a:xfrm>
            <a:off x="5974330" y="5323302"/>
            <a:ext cx="1830199" cy="584776"/>
          </a:xfrm>
          <a:prstGeom prst="rect">
            <a:avLst/>
          </a:prstGeom>
        </p:spPr>
        <p:txBody>
          <a:bodyPr wrap="square">
            <a:spAutoFit/>
          </a:bodyPr>
          <a:lstStyle/>
          <a:p>
            <a:pPr algn="ctr"/>
            <a:r>
              <a:rPr lang="en-US" sz="1600" b="1" dirty="0">
                <a:solidFill>
                  <a:schemeClr val="accent6"/>
                </a:solidFill>
                <a:latin typeface="Samsung InterFace"/>
                <a:cs typeface="Samsung InterFace"/>
              </a:rPr>
              <a:t>Powerful Control of Devices</a:t>
            </a:r>
          </a:p>
        </p:txBody>
      </p:sp>
      <p:grpSp>
        <p:nvGrpSpPr>
          <p:cNvPr id="9" name="Group 8"/>
          <p:cNvGrpSpPr>
            <a:grpSpLocks noChangeAspect="1"/>
          </p:cNvGrpSpPr>
          <p:nvPr/>
        </p:nvGrpSpPr>
        <p:grpSpPr>
          <a:xfrm>
            <a:off x="725173" y="1892300"/>
            <a:ext cx="1755244" cy="3390900"/>
            <a:chOff x="2148485" y="1847850"/>
            <a:chExt cx="2231856" cy="4311650"/>
          </a:xfrm>
        </p:grpSpPr>
        <p:pic>
          <p:nvPicPr>
            <p:cNvPr id="42" name="Picture 41" descr="white s4.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48485" y="1847850"/>
              <a:ext cx="2231856" cy="4311650"/>
            </a:xfrm>
            <a:prstGeom prst="rect">
              <a:avLst/>
            </a:prstGeom>
          </p:spPr>
        </p:pic>
        <p:sp>
          <p:nvSpPr>
            <p:cNvPr id="43" name="Rectangle 42"/>
            <p:cNvSpPr/>
            <p:nvPr/>
          </p:nvSpPr>
          <p:spPr>
            <a:xfrm>
              <a:off x="22784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44" name="Rectangle 43"/>
            <p:cNvSpPr>
              <a:spLocks noChangeAspect="1"/>
            </p:cNvSpPr>
            <p:nvPr/>
          </p:nvSpPr>
          <p:spPr>
            <a:xfrm>
              <a:off x="2323598" y="3073400"/>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Container</a:t>
              </a:r>
            </a:p>
          </p:txBody>
        </p:sp>
        <p:sp>
          <p:nvSpPr>
            <p:cNvPr id="45" name="Rectangle 44"/>
            <p:cNvSpPr>
              <a:spLocks noChangeAspect="1"/>
            </p:cNvSpPr>
            <p:nvPr/>
          </p:nvSpPr>
          <p:spPr>
            <a:xfrm>
              <a:off x="2323598" y="3956503"/>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Security Enhancements for Android</a:t>
              </a:r>
            </a:p>
          </p:txBody>
        </p:sp>
        <p:sp>
          <p:nvSpPr>
            <p:cNvPr id="46" name="Rectangle 45"/>
            <p:cNvSpPr>
              <a:spLocks noChangeAspect="1"/>
            </p:cNvSpPr>
            <p:nvPr/>
          </p:nvSpPr>
          <p:spPr>
            <a:xfrm>
              <a:off x="2323598" y="4407919"/>
              <a:ext cx="190622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err="1" smtClean="0">
                  <a:latin typeface="Samsung InterFace"/>
                  <a:cs typeface="Samsung InterFace"/>
                </a:rPr>
                <a:t>TrustZone</a:t>
              </a:r>
              <a:r>
                <a:rPr lang="en-US" sz="900" dirty="0" smtClean="0">
                  <a:latin typeface="Samsung InterFace"/>
                  <a:cs typeface="Samsung InterFace"/>
                </a:rPr>
                <a:t> Integrity Management Architecture</a:t>
              </a:r>
            </a:p>
          </p:txBody>
        </p:sp>
        <p:sp>
          <p:nvSpPr>
            <p:cNvPr id="47" name="Rectangle 46"/>
            <p:cNvSpPr>
              <a:spLocks noChangeAspect="1"/>
            </p:cNvSpPr>
            <p:nvPr/>
          </p:nvSpPr>
          <p:spPr>
            <a:xfrm>
              <a:off x="2323598" y="4853212"/>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Secure Boot/Trusted Boot</a:t>
              </a:r>
            </a:p>
          </p:txBody>
        </p:sp>
        <p:sp>
          <p:nvSpPr>
            <p:cNvPr id="48" name="Rectangle 47"/>
            <p:cNvSpPr>
              <a:spLocks noChangeAspect="1"/>
            </p:cNvSpPr>
            <p:nvPr/>
          </p:nvSpPr>
          <p:spPr>
            <a:xfrm>
              <a:off x="2323598" y="5297965"/>
              <a:ext cx="1881631" cy="395915"/>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ARM </a:t>
              </a:r>
              <a:r>
                <a:rPr lang="en-US" sz="900" dirty="0" err="1" smtClean="0">
                  <a:latin typeface="Samsung InterFace"/>
                  <a:cs typeface="Samsung InterFace"/>
                </a:rPr>
                <a:t>TrustZone</a:t>
              </a:r>
              <a:r>
                <a:rPr lang="en-US" sz="900" dirty="0" smtClean="0">
                  <a:latin typeface="Samsung InterFace"/>
                  <a:cs typeface="Samsung InterFace"/>
                </a:rPr>
                <a:t> Hardware   </a:t>
              </a:r>
            </a:p>
          </p:txBody>
        </p:sp>
        <p:grpSp>
          <p:nvGrpSpPr>
            <p:cNvPr id="49" name="Group 48"/>
            <p:cNvGrpSpPr/>
            <p:nvPr/>
          </p:nvGrpSpPr>
          <p:grpSpPr>
            <a:xfrm>
              <a:off x="2400282" y="2315992"/>
              <a:ext cx="1728263" cy="686287"/>
              <a:chOff x="5047187" y="2310912"/>
              <a:chExt cx="1728263" cy="686287"/>
            </a:xfrm>
          </p:grpSpPr>
          <p:pic>
            <p:nvPicPr>
              <p:cNvPr id="50" name="그림 2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51" name="Picture 50" descr="Samsung_KNOX_Logo_Ver_WH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sp>
          <p:nvSpPr>
            <p:cNvPr id="52" name="Rectangle 51"/>
            <p:cNvSpPr>
              <a:spLocks noChangeAspect="1"/>
            </p:cNvSpPr>
            <p:nvPr/>
          </p:nvSpPr>
          <p:spPr>
            <a:xfrm>
              <a:off x="2323598" y="3518806"/>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900" dirty="0" smtClean="0">
                  <a:latin typeface="Samsung InterFace"/>
                  <a:cs typeface="Samsung InterFace"/>
                </a:rPr>
                <a:t>KNOX Framework</a:t>
              </a:r>
            </a:p>
          </p:txBody>
        </p:sp>
      </p:grpSp>
      <p:grpSp>
        <p:nvGrpSpPr>
          <p:cNvPr id="14" name="Group 13"/>
          <p:cNvGrpSpPr/>
          <p:nvPr/>
        </p:nvGrpSpPr>
        <p:grpSpPr>
          <a:xfrm>
            <a:off x="5921149" y="2008154"/>
            <a:ext cx="2286933" cy="3259419"/>
            <a:chOff x="5739721" y="1959773"/>
            <a:chExt cx="2286933" cy="3259419"/>
          </a:xfrm>
        </p:grpSpPr>
        <p:sp>
          <p:nvSpPr>
            <p:cNvPr id="55" name="Rectangle 54"/>
            <p:cNvSpPr>
              <a:spLocks/>
            </p:cNvSpPr>
            <p:nvPr/>
          </p:nvSpPr>
          <p:spPr>
            <a:xfrm>
              <a:off x="5739721" y="1959773"/>
              <a:ext cx="2286933" cy="296005"/>
            </a:xfrm>
            <a:prstGeom prst="rect">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n w="6350" cmpd="sng">
                    <a:solidFill>
                      <a:schemeClr val="tx1"/>
                    </a:solidFill>
                  </a:ln>
                  <a:latin typeface="Samsung InterFace"/>
                  <a:cs typeface="Samsung InterFace"/>
                </a:rPr>
                <a:t>MDM Policies</a:t>
              </a:r>
            </a:p>
          </p:txBody>
        </p:sp>
        <p:pic>
          <p:nvPicPr>
            <p:cNvPr id="54" name="Picture 53" descr="MDM_Community.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89933" y="2400536"/>
              <a:ext cx="2185830" cy="2430091"/>
            </a:xfrm>
            <a:prstGeom prst="rect">
              <a:avLst/>
            </a:prstGeom>
          </p:spPr>
        </p:pic>
        <p:sp>
          <p:nvSpPr>
            <p:cNvPr id="56" name="Rectangle 55"/>
            <p:cNvSpPr/>
            <p:nvPr/>
          </p:nvSpPr>
          <p:spPr>
            <a:xfrm>
              <a:off x="6080931" y="4856852"/>
              <a:ext cx="1628026" cy="29600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6"/>
                  </a:solidFill>
                  <a:latin typeface="Samsung InterFace"/>
                  <a:cs typeface="Samsung InterFace"/>
                </a:rPr>
                <a:t>Over 500 MDM Policies</a:t>
              </a:r>
            </a:p>
          </p:txBody>
        </p:sp>
        <p:sp>
          <p:nvSpPr>
            <p:cNvPr id="10" name="Rectangle 9"/>
            <p:cNvSpPr/>
            <p:nvPr/>
          </p:nvSpPr>
          <p:spPr>
            <a:xfrm>
              <a:off x="5740079" y="2020114"/>
              <a:ext cx="2285538" cy="3199078"/>
            </a:xfrm>
            <a:prstGeom prst="rect">
              <a:avLst/>
            </a:prstGeom>
            <a:noFill/>
            <a:ln w="63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ln w="6350" cmpd="sng">
                  <a:solidFill>
                    <a:schemeClr val="tx1"/>
                  </a:solidFill>
                </a:ln>
              </a:endParaRPr>
            </a:p>
          </p:txBody>
        </p:sp>
      </p:grpSp>
    </p:spTree>
    <p:extLst>
      <p:ext uri="{BB962C8B-B14F-4D97-AF65-F5344CB8AC3E}">
        <p14:creationId xmlns:p14="http://schemas.microsoft.com/office/powerpoint/2010/main" val="405270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16"/>
                                        </p:tgtEl>
                                        <p:attrNameLst>
                                          <p:attrName>style.opacity</p:attrName>
                                        </p:attrNameLst>
                                      </p:cBhvr>
                                      <p:to>
                                        <p:strVal val="0.5"/>
                                      </p:to>
                                    </p:set>
                                    <p:animEffect filter="image" prLst="opacity: 0.5">
                                      <p:cBhvr rctx="IE">
                                        <p:cTn id="10" dur="indefinite"/>
                                        <p:tgtEl>
                                          <p:spTgt spid="16"/>
                                        </p:tgtEl>
                                      </p:cBhvr>
                                    </p:animEffect>
                                  </p:childTnLst>
                                </p:cTn>
                              </p:par>
                              <p:par>
                                <p:cTn id="11" presetID="9" presetClass="emph" presetSubtype="0" grpId="0" nodeType="withEffect">
                                  <p:stCondLst>
                                    <p:cond delay="0"/>
                                  </p:stCondLst>
                                  <p:childTnLst>
                                    <p:set>
                                      <p:cBhvr rctx="PPT">
                                        <p:cTn id="12" dur="indefinite"/>
                                        <p:tgtEl>
                                          <p:spTgt spid="18"/>
                                        </p:tgtEl>
                                        <p:attrNameLst>
                                          <p:attrName>style.opacity</p:attrName>
                                        </p:attrNameLst>
                                      </p:cBhvr>
                                      <p:to>
                                        <p:strVal val="0.5"/>
                                      </p:to>
                                    </p:set>
                                    <p:animEffect filter="image" prLst="opacity: 0.5">
                                      <p:cBhvr rctx="IE">
                                        <p:cTn id="13" dur="indefinite"/>
                                        <p:tgtEl>
                                          <p:spTgt spid="18"/>
                                        </p:tgtEl>
                                      </p:cBhvr>
                                    </p:animEffect>
                                  </p:childTnLst>
                                </p:cTn>
                              </p:par>
                              <p:par>
                                <p:cTn id="14" presetID="9" presetClass="emph" presetSubtype="0" nodeType="withEffect">
                                  <p:stCondLst>
                                    <p:cond delay="0"/>
                                  </p:stCondLst>
                                  <p:childTnLst>
                                    <p:set>
                                      <p:cBhvr rctx="PPT">
                                        <p:cTn id="15" dur="indefinite"/>
                                        <p:tgtEl>
                                          <p:spTgt spid="14"/>
                                        </p:tgtEl>
                                        <p:attrNameLst>
                                          <p:attrName>style.opacity</p:attrName>
                                        </p:attrNameLst>
                                      </p:cBhvr>
                                      <p:to>
                                        <p:strVal val="0.5"/>
                                      </p:to>
                                    </p:set>
                                    <p:animEffect filter="image" prLst="opacity: 0.5">
                                      <p:cBhvr rctx="IE">
                                        <p:cTn id="16" dur="indefinite"/>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Samsung KNOX | </a:t>
            </a:r>
            <a:r>
              <a:rPr lang="en-US" dirty="0" smtClean="0"/>
              <a:t>Secure </a:t>
            </a:r>
            <a:r>
              <a:rPr lang="en-US" dirty="0" smtClean="0">
                <a:solidFill>
                  <a:srgbClr val="0689D8"/>
                </a:solidFill>
              </a:rPr>
              <a:t>Android</a:t>
            </a:r>
            <a:r>
              <a:rPr lang="en-US" dirty="0" smtClean="0"/>
              <a:t> Platform </a:t>
            </a:r>
            <a:endParaRPr lang="en-US" dirty="0"/>
          </a:p>
        </p:txBody>
      </p:sp>
      <p:sp>
        <p:nvSpPr>
          <p:cNvPr id="3" name="Rectangle 2"/>
          <p:cNvSpPr/>
          <p:nvPr/>
        </p:nvSpPr>
        <p:spPr>
          <a:xfrm>
            <a:off x="4518665" y="3113186"/>
            <a:ext cx="2715532" cy="307777"/>
          </a:xfrm>
          <a:prstGeom prst="rect">
            <a:avLst/>
          </a:prstGeom>
        </p:spPr>
        <p:txBody>
          <a:bodyPr wrap="none">
            <a:spAutoFit/>
          </a:bodyPr>
          <a:lstStyle/>
          <a:p>
            <a:r>
              <a:rPr lang="en-US" sz="1400" b="1" dirty="0" smtClean="0">
                <a:solidFill>
                  <a:schemeClr val="accent3"/>
                </a:solidFill>
                <a:latin typeface="Samsung InterFace"/>
                <a:cs typeface="Samsung InterFace"/>
              </a:rPr>
              <a:t>Dual Persona for Work &amp; Play</a:t>
            </a:r>
            <a:endParaRPr lang="en-US" sz="1400" dirty="0">
              <a:solidFill>
                <a:schemeClr val="accent3"/>
              </a:solidFill>
            </a:endParaRPr>
          </a:p>
        </p:txBody>
      </p:sp>
      <p:sp>
        <p:nvSpPr>
          <p:cNvPr id="34" name="Rectangle 33"/>
          <p:cNvSpPr/>
          <p:nvPr/>
        </p:nvSpPr>
        <p:spPr>
          <a:xfrm>
            <a:off x="4518665" y="3462436"/>
            <a:ext cx="4295135" cy="523220"/>
          </a:xfrm>
          <a:prstGeom prst="rect">
            <a:avLst/>
          </a:prstGeom>
        </p:spPr>
        <p:txBody>
          <a:bodyPr wrap="square">
            <a:spAutoFit/>
          </a:bodyPr>
          <a:lstStyle/>
          <a:p>
            <a:r>
              <a:rPr lang="en-US" sz="1400" b="1" dirty="0" smtClean="0">
                <a:solidFill>
                  <a:schemeClr val="accent3"/>
                </a:solidFill>
                <a:latin typeface="Samsung InterFace"/>
                <a:cs typeface="Samsung InterFace"/>
              </a:rPr>
              <a:t>MDM Policies, Data Encryption, VPN, Identity Management</a:t>
            </a:r>
            <a:endParaRPr lang="en-US" sz="1400" dirty="0">
              <a:solidFill>
                <a:schemeClr val="accent3"/>
              </a:solidFill>
            </a:endParaRPr>
          </a:p>
        </p:txBody>
      </p:sp>
      <p:sp>
        <p:nvSpPr>
          <p:cNvPr id="35" name="Rectangle 34"/>
          <p:cNvSpPr/>
          <p:nvPr/>
        </p:nvSpPr>
        <p:spPr>
          <a:xfrm>
            <a:off x="4518665" y="4002186"/>
            <a:ext cx="3240641" cy="307777"/>
          </a:xfrm>
          <a:prstGeom prst="rect">
            <a:avLst/>
          </a:prstGeom>
        </p:spPr>
        <p:txBody>
          <a:bodyPr wrap="none">
            <a:spAutoFit/>
          </a:bodyPr>
          <a:lstStyle/>
          <a:p>
            <a:r>
              <a:rPr lang="en-US" sz="1400" b="1" dirty="0" smtClean="0">
                <a:solidFill>
                  <a:schemeClr val="accent3"/>
                </a:solidFill>
                <a:latin typeface="Samsung InterFace"/>
                <a:cs typeface="Samsung InterFace"/>
              </a:rPr>
              <a:t>Security Enhancements for Android</a:t>
            </a:r>
            <a:endParaRPr lang="en-US" sz="1400" dirty="0">
              <a:solidFill>
                <a:schemeClr val="accent3"/>
              </a:solidFill>
            </a:endParaRPr>
          </a:p>
        </p:txBody>
      </p:sp>
      <p:sp>
        <p:nvSpPr>
          <p:cNvPr id="36" name="Rectangle 35"/>
          <p:cNvSpPr/>
          <p:nvPr/>
        </p:nvSpPr>
        <p:spPr>
          <a:xfrm>
            <a:off x="4518665" y="4605436"/>
            <a:ext cx="3164835" cy="523220"/>
          </a:xfrm>
          <a:prstGeom prst="rect">
            <a:avLst/>
          </a:prstGeom>
        </p:spPr>
        <p:txBody>
          <a:bodyPr wrap="square">
            <a:spAutoFit/>
          </a:bodyPr>
          <a:lstStyle/>
          <a:p>
            <a:r>
              <a:rPr lang="en-US" sz="1400" b="1" dirty="0" smtClean="0">
                <a:latin typeface="Samsung InterFace"/>
                <a:cs typeface="Samsung InterFace"/>
              </a:rPr>
              <a:t>Hardware Assisted Rooting Prevention &amp; Detection</a:t>
            </a:r>
            <a:endParaRPr lang="en-US" sz="1400" dirty="0"/>
          </a:p>
        </p:txBody>
      </p:sp>
      <p:sp>
        <p:nvSpPr>
          <p:cNvPr id="5" name="Right Brace 4"/>
          <p:cNvSpPr/>
          <p:nvPr/>
        </p:nvSpPr>
        <p:spPr>
          <a:xfrm>
            <a:off x="4387850" y="4406901"/>
            <a:ext cx="177800" cy="882649"/>
          </a:xfrm>
          <a:prstGeom prst="rightBrace">
            <a:avLst>
              <a:gd name="adj1" fmla="val 8333"/>
              <a:gd name="adj2" fmla="val 51439"/>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8" name="Picture 37"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48485" y="1847850"/>
            <a:ext cx="2231856" cy="4311650"/>
          </a:xfrm>
          <a:prstGeom prst="rect">
            <a:avLst/>
          </a:prstGeom>
        </p:spPr>
      </p:pic>
      <p:sp>
        <p:nvSpPr>
          <p:cNvPr id="39" name="Rectangle 38"/>
          <p:cNvSpPr/>
          <p:nvPr/>
        </p:nvSpPr>
        <p:spPr>
          <a:xfrm>
            <a:off x="22784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40" name="Rectangle 39"/>
          <p:cNvSpPr>
            <a:spLocks noChangeAspect="1"/>
          </p:cNvSpPr>
          <p:nvPr/>
        </p:nvSpPr>
        <p:spPr>
          <a:xfrm>
            <a:off x="2323598" y="3073400"/>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KNOX Container</a:t>
            </a:r>
          </a:p>
        </p:txBody>
      </p:sp>
      <p:sp>
        <p:nvSpPr>
          <p:cNvPr id="41" name="Rectangle 40"/>
          <p:cNvSpPr>
            <a:spLocks noChangeAspect="1"/>
          </p:cNvSpPr>
          <p:nvPr/>
        </p:nvSpPr>
        <p:spPr>
          <a:xfrm>
            <a:off x="2323598" y="3956503"/>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Security Enhancements for Android</a:t>
            </a:r>
          </a:p>
        </p:txBody>
      </p:sp>
      <p:sp>
        <p:nvSpPr>
          <p:cNvPr id="42" name="Rectangle 41"/>
          <p:cNvSpPr>
            <a:spLocks noChangeAspect="1"/>
          </p:cNvSpPr>
          <p:nvPr/>
        </p:nvSpPr>
        <p:spPr>
          <a:xfrm>
            <a:off x="2290822" y="4407919"/>
            <a:ext cx="1970344"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err="1" smtClean="0">
                <a:latin typeface="Samsung InterFace"/>
                <a:cs typeface="Samsung InterFace"/>
              </a:rPr>
              <a:t>TrustZone</a:t>
            </a:r>
            <a:r>
              <a:rPr lang="en-US" sz="1200" dirty="0" smtClean="0">
                <a:latin typeface="Samsung InterFace"/>
                <a:cs typeface="Samsung InterFace"/>
              </a:rPr>
              <a:t> Integrity Management Architecture</a:t>
            </a:r>
          </a:p>
        </p:txBody>
      </p:sp>
      <p:sp>
        <p:nvSpPr>
          <p:cNvPr id="43" name="Rectangle 42"/>
          <p:cNvSpPr>
            <a:spLocks noChangeAspect="1"/>
          </p:cNvSpPr>
          <p:nvPr/>
        </p:nvSpPr>
        <p:spPr>
          <a:xfrm>
            <a:off x="2323598" y="4853212"/>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Secure Boot/Trusted Boot</a:t>
            </a:r>
          </a:p>
        </p:txBody>
      </p:sp>
      <p:sp>
        <p:nvSpPr>
          <p:cNvPr id="44" name="Rectangle 43"/>
          <p:cNvSpPr>
            <a:spLocks noChangeAspect="1"/>
          </p:cNvSpPr>
          <p:nvPr/>
        </p:nvSpPr>
        <p:spPr>
          <a:xfrm>
            <a:off x="2323598" y="5297965"/>
            <a:ext cx="1881631" cy="395915"/>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ARM </a:t>
            </a:r>
            <a:r>
              <a:rPr lang="en-US" sz="1200" dirty="0" err="1" smtClean="0">
                <a:latin typeface="Samsung InterFace"/>
                <a:cs typeface="Samsung InterFace"/>
              </a:rPr>
              <a:t>TrustZone</a:t>
            </a:r>
            <a:r>
              <a:rPr lang="en-US" sz="1200" dirty="0" smtClean="0">
                <a:latin typeface="Samsung InterFace"/>
                <a:cs typeface="Samsung InterFace"/>
              </a:rPr>
              <a:t> Hardware   </a:t>
            </a:r>
          </a:p>
        </p:txBody>
      </p:sp>
      <p:grpSp>
        <p:nvGrpSpPr>
          <p:cNvPr id="45" name="Group 44"/>
          <p:cNvGrpSpPr/>
          <p:nvPr/>
        </p:nvGrpSpPr>
        <p:grpSpPr>
          <a:xfrm>
            <a:off x="2400282" y="2315992"/>
            <a:ext cx="1728263" cy="686287"/>
            <a:chOff x="5047187" y="2310912"/>
            <a:chExt cx="1728263" cy="686287"/>
          </a:xfrm>
        </p:grpSpPr>
        <p:pic>
          <p:nvPicPr>
            <p:cNvPr id="47"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48" name="Picture 47"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sp>
        <p:nvSpPr>
          <p:cNvPr id="46" name="Rectangle 45"/>
          <p:cNvSpPr>
            <a:spLocks noChangeAspect="1"/>
          </p:cNvSpPr>
          <p:nvPr/>
        </p:nvSpPr>
        <p:spPr>
          <a:xfrm>
            <a:off x="2323598" y="3518806"/>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KNOX Framework</a:t>
            </a:r>
          </a:p>
        </p:txBody>
      </p:sp>
    </p:spTree>
    <p:extLst>
      <p:ext uri="{BB962C8B-B14F-4D97-AF65-F5344CB8AC3E}">
        <p14:creationId xmlns:p14="http://schemas.microsoft.com/office/powerpoint/2010/main" val="15643132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descr="white s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53585" y="1847850"/>
            <a:ext cx="2231856" cy="4311650"/>
          </a:xfrm>
          <a:prstGeom prst="rect">
            <a:avLst/>
          </a:prstGeom>
        </p:spPr>
      </p:pic>
      <p:sp>
        <p:nvSpPr>
          <p:cNvPr id="89" name="Rectangle 88"/>
          <p:cNvSpPr/>
          <p:nvPr/>
        </p:nvSpPr>
        <p:spPr>
          <a:xfrm>
            <a:off x="4983591" y="2273303"/>
            <a:ext cx="1982424" cy="3472429"/>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sp>
        <p:nvSpPr>
          <p:cNvPr id="2" name="Rectangle 1"/>
          <p:cNvSpPr>
            <a:spLocks noChangeAspect="1"/>
          </p:cNvSpPr>
          <p:nvPr/>
        </p:nvSpPr>
        <p:spPr>
          <a:xfrm>
            <a:off x="5028698" y="3073400"/>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KNOX Container</a:t>
            </a:r>
          </a:p>
        </p:txBody>
      </p:sp>
      <p:sp>
        <p:nvSpPr>
          <p:cNvPr id="83" name="Rectangle 82"/>
          <p:cNvSpPr>
            <a:spLocks noChangeAspect="1"/>
          </p:cNvSpPr>
          <p:nvPr/>
        </p:nvSpPr>
        <p:spPr>
          <a:xfrm>
            <a:off x="5028698" y="3956503"/>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Security Enhancements for Android</a:t>
            </a:r>
          </a:p>
        </p:txBody>
      </p:sp>
      <p:sp>
        <p:nvSpPr>
          <p:cNvPr id="84" name="Rectangle 83"/>
          <p:cNvSpPr>
            <a:spLocks noChangeAspect="1"/>
          </p:cNvSpPr>
          <p:nvPr/>
        </p:nvSpPr>
        <p:spPr>
          <a:xfrm>
            <a:off x="5028698" y="4407919"/>
            <a:ext cx="1914985"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err="1" smtClean="0">
                <a:latin typeface="Samsung InterFace"/>
                <a:cs typeface="Samsung InterFace"/>
              </a:rPr>
              <a:t>TrustZone</a:t>
            </a:r>
            <a:r>
              <a:rPr lang="en-US" sz="1200" dirty="0" smtClean="0">
                <a:latin typeface="Samsung InterFace"/>
                <a:cs typeface="Samsung InterFace"/>
              </a:rPr>
              <a:t> Integrity Management Architecture</a:t>
            </a:r>
          </a:p>
        </p:txBody>
      </p:sp>
      <p:sp>
        <p:nvSpPr>
          <p:cNvPr id="85" name="Rectangle 84"/>
          <p:cNvSpPr>
            <a:spLocks noChangeAspect="1"/>
          </p:cNvSpPr>
          <p:nvPr/>
        </p:nvSpPr>
        <p:spPr>
          <a:xfrm>
            <a:off x="5028698" y="4853212"/>
            <a:ext cx="1881631" cy="395915"/>
          </a:xfrm>
          <a:prstGeom prst="rect">
            <a:avLst/>
          </a:prstGeom>
          <a:solidFill>
            <a:srgbClr val="70A93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Secure Boot/Trusted Boot</a:t>
            </a:r>
          </a:p>
        </p:txBody>
      </p:sp>
      <p:sp>
        <p:nvSpPr>
          <p:cNvPr id="86" name="Rectangle 85"/>
          <p:cNvSpPr>
            <a:spLocks noChangeAspect="1"/>
          </p:cNvSpPr>
          <p:nvPr/>
        </p:nvSpPr>
        <p:spPr>
          <a:xfrm>
            <a:off x="5028698" y="5297965"/>
            <a:ext cx="1881631" cy="395915"/>
          </a:xfrm>
          <a:prstGeom prst="rect">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ARM </a:t>
            </a:r>
            <a:r>
              <a:rPr lang="en-US" sz="1200" dirty="0" err="1" smtClean="0">
                <a:latin typeface="Samsung InterFace"/>
                <a:cs typeface="Samsung InterFace"/>
              </a:rPr>
              <a:t>TrustZone</a:t>
            </a:r>
            <a:r>
              <a:rPr lang="en-US" sz="1200" dirty="0" smtClean="0">
                <a:latin typeface="Samsung InterFace"/>
                <a:cs typeface="Samsung InterFace"/>
              </a:rPr>
              <a:t> Hardware   </a:t>
            </a:r>
          </a:p>
        </p:txBody>
      </p:sp>
      <p:grpSp>
        <p:nvGrpSpPr>
          <p:cNvPr id="9" name="Group 8"/>
          <p:cNvGrpSpPr/>
          <p:nvPr/>
        </p:nvGrpSpPr>
        <p:grpSpPr>
          <a:xfrm>
            <a:off x="5105382" y="2315992"/>
            <a:ext cx="1728263" cy="686287"/>
            <a:chOff x="5047187" y="2310912"/>
            <a:chExt cx="1728263" cy="686287"/>
          </a:xfrm>
        </p:grpSpPr>
        <p:pic>
          <p:nvPicPr>
            <p:cNvPr id="102" name="그림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47187" y="2315124"/>
              <a:ext cx="558018" cy="677862"/>
            </a:xfrm>
            <a:prstGeom prst="rect">
              <a:avLst/>
            </a:prstGeom>
            <a:noFill/>
            <a:ln w="9525">
              <a:noFill/>
              <a:miter lim="800000"/>
              <a:headEnd/>
              <a:tailEnd/>
            </a:ln>
          </p:spPr>
        </p:pic>
        <p:pic>
          <p:nvPicPr>
            <p:cNvPr id="8" name="Picture 7" descr="Samsung_KNOX_Logo_Ver_WHT.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5430" y="2310912"/>
              <a:ext cx="1100020" cy="686287"/>
            </a:xfrm>
            <a:prstGeom prst="rect">
              <a:avLst/>
            </a:prstGeom>
          </p:spPr>
        </p:pic>
      </p:grpSp>
      <p:sp>
        <p:nvSpPr>
          <p:cNvPr id="109" name="Rectangle 108"/>
          <p:cNvSpPr>
            <a:spLocks noChangeAspect="1"/>
          </p:cNvSpPr>
          <p:nvPr/>
        </p:nvSpPr>
        <p:spPr>
          <a:xfrm>
            <a:off x="5028698" y="3518806"/>
            <a:ext cx="1881631" cy="395915"/>
          </a:xfrm>
          <a:prstGeom prst="rect">
            <a:avLst/>
          </a:prstGeom>
          <a:solidFill>
            <a:schemeClr val="accent3"/>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latin typeface="Samsung InterFace"/>
                <a:cs typeface="Samsung InterFace"/>
              </a:rPr>
              <a:t>KNOX Framework</a:t>
            </a:r>
          </a:p>
        </p:txBody>
      </p:sp>
      <p:grpSp>
        <p:nvGrpSpPr>
          <p:cNvPr id="6" name="Group 5"/>
          <p:cNvGrpSpPr/>
          <p:nvPr/>
        </p:nvGrpSpPr>
        <p:grpSpPr>
          <a:xfrm>
            <a:off x="1789493" y="1892180"/>
            <a:ext cx="2406650" cy="4222989"/>
            <a:chOff x="1073150" y="1003847"/>
            <a:chExt cx="2994686" cy="5299384"/>
          </a:xfrm>
        </p:grpSpPr>
        <p:pic>
          <p:nvPicPr>
            <p:cNvPr id="5" name="Picture 4" descr="HTC_One_mini_Front.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73150" y="1003847"/>
              <a:ext cx="2994686" cy="5299384"/>
            </a:xfrm>
            <a:prstGeom prst="rect">
              <a:avLst/>
            </a:prstGeom>
          </p:spPr>
        </p:pic>
        <p:sp>
          <p:nvSpPr>
            <p:cNvPr id="3" name="Rectangle 2"/>
            <p:cNvSpPr/>
            <p:nvPr/>
          </p:nvSpPr>
          <p:spPr>
            <a:xfrm>
              <a:off x="1416050" y="1473202"/>
              <a:ext cx="2314956" cy="4348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200" dirty="0" smtClean="0"/>
            </a:p>
          </p:txBody>
        </p:sp>
      </p:grpSp>
      <p:sp>
        <p:nvSpPr>
          <p:cNvPr id="76" name="Rectangle 75"/>
          <p:cNvSpPr/>
          <p:nvPr/>
        </p:nvSpPr>
        <p:spPr>
          <a:xfrm>
            <a:off x="2096303" y="2331820"/>
            <a:ext cx="1793030" cy="654631"/>
          </a:xfrm>
          <a:prstGeom prst="rect">
            <a:avLst/>
          </a:prstGeom>
          <a:solidFill>
            <a:srgbClr val="363637"/>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tx1"/>
                </a:solidFill>
                <a:latin typeface="Samsung InterFace"/>
                <a:cs typeface="Samsung InterFace"/>
              </a:rPr>
              <a:t>Android Open Source Project (AOSP)</a:t>
            </a:r>
          </a:p>
        </p:txBody>
      </p:sp>
      <p:sp>
        <p:nvSpPr>
          <p:cNvPr id="4" name="Title 3"/>
          <p:cNvSpPr>
            <a:spLocks noGrp="1"/>
          </p:cNvSpPr>
          <p:nvPr>
            <p:ph type="title"/>
          </p:nvPr>
        </p:nvSpPr>
        <p:spPr>
          <a:xfrm>
            <a:off x="423885" y="76200"/>
            <a:ext cx="8549489" cy="1066800"/>
          </a:xfrm>
        </p:spPr>
        <p:txBody>
          <a:bodyPr/>
          <a:lstStyle/>
          <a:p>
            <a:r>
              <a:rPr lang="en-US" dirty="0" smtClean="0">
                <a:solidFill>
                  <a:schemeClr val="accent1"/>
                </a:solidFill>
              </a:rPr>
              <a:t>Secure Platform | </a:t>
            </a:r>
            <a:r>
              <a:rPr lang="en-US" dirty="0" smtClean="0"/>
              <a:t>Security Built into Every Layer</a:t>
            </a:r>
            <a:endParaRPr lang="en-US" dirty="0">
              <a:solidFill>
                <a:schemeClr val="accent1"/>
              </a:solidFill>
            </a:endParaRPr>
          </a:p>
        </p:txBody>
      </p:sp>
      <p:pic>
        <p:nvPicPr>
          <p:cNvPr id="48" name="Picture 47" descr="BlueArro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4433" y="3155948"/>
            <a:ext cx="552450" cy="228600"/>
          </a:xfrm>
          <a:prstGeom prst="rect">
            <a:avLst/>
          </a:prstGeom>
        </p:spPr>
      </p:pic>
      <p:pic>
        <p:nvPicPr>
          <p:cNvPr id="49" name="Picture 48" descr="BlueArro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4433" y="3601083"/>
            <a:ext cx="552450" cy="228600"/>
          </a:xfrm>
          <a:prstGeom prst="rect">
            <a:avLst/>
          </a:prstGeom>
        </p:spPr>
      </p:pic>
      <p:pic>
        <p:nvPicPr>
          <p:cNvPr id="50" name="Picture 49" descr="BlueArro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44433" y="4046218"/>
            <a:ext cx="552450" cy="228600"/>
          </a:xfrm>
          <a:prstGeom prst="rect">
            <a:avLst/>
          </a:prstGeom>
        </p:spPr>
      </p:pic>
      <p:pic>
        <p:nvPicPr>
          <p:cNvPr id="67" name="Picture 66" descr="GreenArrow.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44433" y="4491353"/>
            <a:ext cx="552450" cy="228600"/>
          </a:xfrm>
          <a:prstGeom prst="rect">
            <a:avLst/>
          </a:prstGeom>
        </p:spPr>
      </p:pic>
      <p:pic>
        <p:nvPicPr>
          <p:cNvPr id="69" name="Picture 68" descr="GreenArrow.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44433" y="4936488"/>
            <a:ext cx="552450" cy="228600"/>
          </a:xfrm>
          <a:prstGeom prst="rect">
            <a:avLst/>
          </a:prstGeom>
        </p:spPr>
      </p:pic>
      <p:sp>
        <p:nvSpPr>
          <p:cNvPr id="10" name="Rectangle 9"/>
          <p:cNvSpPr>
            <a:spLocks/>
          </p:cNvSpPr>
          <p:nvPr/>
        </p:nvSpPr>
        <p:spPr>
          <a:xfrm>
            <a:off x="2096706" y="3067049"/>
            <a:ext cx="1792224" cy="400047"/>
          </a:xfrm>
          <a:prstGeom prst="rect">
            <a:avLst/>
          </a:prstGeom>
          <a:solidFill>
            <a:srgbClr val="D4D5D7"/>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Application Layer</a:t>
            </a:r>
          </a:p>
        </p:txBody>
      </p:sp>
      <p:sp>
        <p:nvSpPr>
          <p:cNvPr id="103" name="Rectangle 102"/>
          <p:cNvSpPr>
            <a:spLocks/>
          </p:cNvSpPr>
          <p:nvPr/>
        </p:nvSpPr>
        <p:spPr>
          <a:xfrm>
            <a:off x="2096706" y="3512819"/>
            <a:ext cx="1792224" cy="400047"/>
          </a:xfrm>
          <a:prstGeom prst="rect">
            <a:avLst/>
          </a:prstGeom>
          <a:solidFill>
            <a:srgbClr val="D4D5D7"/>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Android Framework</a:t>
            </a:r>
          </a:p>
        </p:txBody>
      </p:sp>
      <p:sp>
        <p:nvSpPr>
          <p:cNvPr id="104" name="Rectangle 103"/>
          <p:cNvSpPr>
            <a:spLocks/>
          </p:cNvSpPr>
          <p:nvPr/>
        </p:nvSpPr>
        <p:spPr>
          <a:xfrm>
            <a:off x="2096706" y="3958589"/>
            <a:ext cx="1792224" cy="400047"/>
          </a:xfrm>
          <a:prstGeom prst="rect">
            <a:avLst/>
          </a:prstGeom>
          <a:solidFill>
            <a:srgbClr val="D4D5D7"/>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Android OS</a:t>
            </a:r>
          </a:p>
        </p:txBody>
      </p:sp>
      <p:sp>
        <p:nvSpPr>
          <p:cNvPr id="106" name="Rectangle 105"/>
          <p:cNvSpPr>
            <a:spLocks/>
          </p:cNvSpPr>
          <p:nvPr/>
        </p:nvSpPr>
        <p:spPr>
          <a:xfrm>
            <a:off x="2096706" y="4404359"/>
            <a:ext cx="1792224" cy="400047"/>
          </a:xfrm>
          <a:prstGeom prst="rect">
            <a:avLst/>
          </a:prstGeom>
          <a:solidFill>
            <a:srgbClr val="96999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Linux Kernel</a:t>
            </a:r>
          </a:p>
        </p:txBody>
      </p:sp>
      <p:sp>
        <p:nvSpPr>
          <p:cNvPr id="107" name="Rectangle 106"/>
          <p:cNvSpPr>
            <a:spLocks/>
          </p:cNvSpPr>
          <p:nvPr/>
        </p:nvSpPr>
        <p:spPr>
          <a:xfrm>
            <a:off x="2096706" y="4850129"/>
            <a:ext cx="1792224" cy="400047"/>
          </a:xfrm>
          <a:prstGeom prst="rect">
            <a:avLst/>
          </a:prstGeom>
          <a:solidFill>
            <a:srgbClr val="96999C"/>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Boot Loader</a:t>
            </a:r>
          </a:p>
        </p:txBody>
      </p:sp>
      <p:sp>
        <p:nvSpPr>
          <p:cNvPr id="108" name="Rectangle 107"/>
          <p:cNvSpPr>
            <a:spLocks/>
          </p:cNvSpPr>
          <p:nvPr/>
        </p:nvSpPr>
        <p:spPr>
          <a:xfrm>
            <a:off x="2096706" y="5295899"/>
            <a:ext cx="1792224" cy="400047"/>
          </a:xfrm>
          <a:prstGeom prst="rect">
            <a:avLst/>
          </a:prstGeom>
          <a:solidFill>
            <a:srgbClr val="BBBCBF"/>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smtClean="0">
                <a:solidFill>
                  <a:schemeClr val="accent1"/>
                </a:solidFill>
                <a:latin typeface="Samsung InterFace"/>
                <a:cs typeface="Samsung InterFace"/>
              </a:rPr>
              <a:t>Hardware</a:t>
            </a:r>
          </a:p>
        </p:txBody>
      </p:sp>
      <p:pic>
        <p:nvPicPr>
          <p:cNvPr id="7" name="Picture 6" descr="Yellow_Arrow.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4433" y="5381622"/>
            <a:ext cx="569422" cy="228600"/>
          </a:xfrm>
          <a:prstGeom prst="rect">
            <a:avLst/>
          </a:prstGeom>
        </p:spPr>
      </p:pic>
    </p:spTree>
    <p:extLst>
      <p:ext uri="{BB962C8B-B14F-4D97-AF65-F5344CB8AC3E}">
        <p14:creationId xmlns:p14="http://schemas.microsoft.com/office/powerpoint/2010/main" val="10189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500"/>
                                        <p:tgtEl>
                                          <p:spTgt spid="10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wipe(left)">
                                      <p:cBhvr>
                                        <p:cTn id="17" dur="500"/>
                                        <p:tgtEl>
                                          <p:spTgt spid="107"/>
                                        </p:tgtEl>
                                      </p:cBhvr>
                                    </p:animEffect>
                                  </p:childTnLst>
                                </p:cTn>
                              </p:par>
                              <p:par>
                                <p:cTn id="18" presetID="22" presetClass="entr" presetSubtype="8"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left)">
                                      <p:cBhvr>
                                        <p:cTn id="23" dur="500"/>
                                        <p:tgtEl>
                                          <p:spTgt spid="85"/>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500"/>
                                        <p:tgtEl>
                                          <p:spTgt spid="106"/>
                                        </p:tgtEl>
                                      </p:cBhvr>
                                    </p:animEffect>
                                  </p:childTnLst>
                                </p:cTn>
                              </p:par>
                              <p:par>
                                <p:cTn id="28" presetID="22" presetClass="entr" presetSubtype="8"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wipe(left)">
                                      <p:cBhvr>
                                        <p:cTn id="30" dur="500"/>
                                        <p:tgtEl>
                                          <p:spTgt spid="6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500"/>
                                        <p:tgtEl>
                                          <p:spTgt spid="104"/>
                                        </p:tgtEl>
                                      </p:cBhvr>
                                    </p:animEffect>
                                  </p:childTnLst>
                                </p:cTn>
                              </p:par>
                              <p:par>
                                <p:cTn id="38" presetID="22" presetClass="entr" presetSubtype="8"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left)">
                                      <p:cBhvr>
                                        <p:cTn id="40" dur="500"/>
                                        <p:tgtEl>
                                          <p:spTgt spid="5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left)">
                                      <p:cBhvr>
                                        <p:cTn id="43" dur="500"/>
                                        <p:tgtEl>
                                          <p:spTgt spid="83"/>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par>
                                <p:cTn id="48" presetID="22" presetClass="entr" presetSubtype="8"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left)">
                                      <p:cBhvr>
                                        <p:cTn id="50" dur="500"/>
                                        <p:tgtEl>
                                          <p:spTgt spid="4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wipe(left)">
                                      <p:cBhvr>
                                        <p:cTn id="53" dur="500"/>
                                        <p:tgtEl>
                                          <p:spTgt spid="109"/>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3" grpId="0" animBg="1"/>
      <p:bldP spid="84" grpId="0" animBg="1"/>
      <p:bldP spid="85" grpId="0" animBg="1"/>
      <p:bldP spid="86" grpId="0" animBg="1"/>
      <p:bldP spid="109" grpId="0" animBg="1"/>
      <p:bldP spid="10" grpId="0" animBg="1"/>
      <p:bldP spid="103" grpId="0" animBg="1"/>
      <p:bldP spid="104" grpId="0" animBg="1"/>
      <p:bldP spid="106" grpId="0" animBg="1"/>
      <p:bldP spid="107" grpId="0" animBg="1"/>
      <p:bldP spid="108" grpId="0" animBg="1"/>
    </p:bldLst>
  </p:timing>
</p:sld>
</file>

<file path=ppt/theme/theme1.xml><?xml version="1.0" encoding="utf-8"?>
<a:theme xmlns:a="http://schemas.openxmlformats.org/drawingml/2006/main" name="2_Default Theme">
  <a:themeElements>
    <a:clrScheme name="Samsung KNOX Template">
      <a:dk1>
        <a:srgbClr val="FFFFFF"/>
      </a:dk1>
      <a:lt1>
        <a:srgbClr val="FFFFFF"/>
      </a:lt1>
      <a:dk2>
        <a:srgbClr val="FFFFFF"/>
      </a:dk2>
      <a:lt2>
        <a:srgbClr val="FFFFFF"/>
      </a:lt2>
      <a:accent1>
        <a:srgbClr val="000000"/>
      </a:accent1>
      <a:accent2>
        <a:srgbClr val="FFC600"/>
      </a:accent2>
      <a:accent3>
        <a:srgbClr val="0689D8"/>
      </a:accent3>
      <a:accent4>
        <a:srgbClr val="E6E7E8"/>
      </a:accent4>
      <a:accent5>
        <a:srgbClr val="A6A9AA"/>
      </a:accent5>
      <a:accent6>
        <a:srgbClr val="002A5B"/>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t" anchorCtr="0"/>
      <a:lstStyle>
        <a:defPPr>
          <a:defRPr sz="1200" dirty="0" smtClean="0"/>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34389</TotalTime>
  <Words>4312</Words>
  <Application>Microsoft Office PowerPoint</Application>
  <PresentationFormat>On-screen Show (4:3)</PresentationFormat>
  <Paragraphs>592</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2_Default Theme</vt:lpstr>
      <vt:lpstr>PowerPoint Presentation</vt:lpstr>
      <vt:lpstr>Significant Android Growth in Enterprise</vt:lpstr>
      <vt:lpstr>Android Acceptance in Enterprise is Low*</vt:lpstr>
      <vt:lpstr>PowerPoint Presentation</vt:lpstr>
      <vt:lpstr>As BYOD Explodes –  IT Has Reason to be Concerned</vt:lpstr>
      <vt:lpstr>PowerPoint Presentation</vt:lpstr>
      <vt:lpstr>Samsung KNOX | Secure Android Platform &amp; Best in Class Device Manageability</vt:lpstr>
      <vt:lpstr>Samsung KNOX | Secure Android Platform </vt:lpstr>
      <vt:lpstr>Secure Platform | Security Built into Every Layer</vt:lpstr>
      <vt:lpstr>Secure Platform | Secure Boot &amp; Trusted Boot </vt:lpstr>
      <vt:lpstr>Secure Platform  |  TrustZone Integrity Measurement Architecture (TIMA)</vt:lpstr>
      <vt:lpstr>Secure Platform |  SE for Android Protects Device &amp; OS from Malicious Apps</vt:lpstr>
      <vt:lpstr>Secure Platform | Defense Grade Security</vt:lpstr>
      <vt:lpstr>Samsung KNOX | Secure Android Platform &amp; Best in Class Device Manageability</vt:lpstr>
      <vt:lpstr>Protected Data &amp; Apps |  Safe &amp; Secure Container for Enterprise Apps &amp; Data</vt:lpstr>
      <vt:lpstr>Protected Data &amp; Apps | Per App VPN Tunnel</vt:lpstr>
      <vt:lpstr>Protected Data &amp; Apps |  On-device Data Encryption Protects Container</vt:lpstr>
      <vt:lpstr>Protected Data &amp; Apps |  On-device Data Encryption Protects Entire Device</vt:lpstr>
      <vt:lpstr>Protected Data &amp; Apps | Single Sign On* (SSO)</vt:lpstr>
      <vt:lpstr>Protected Data &amp; Apps |  Hundreds of  Popular Business Apps at KNOX Apps Store</vt:lpstr>
      <vt:lpstr>Samsung KNOX | Secure Android Platform &amp; Best in Class Device Manageability</vt:lpstr>
      <vt:lpstr>Mobile Device Management | Over 500 Policies Implemented From Over 1000 APIs</vt:lpstr>
      <vt:lpstr>Mobile Device Management | MDM Partners</vt:lpstr>
      <vt:lpstr>Secure Platform| Enterprise Ready</vt:lpstr>
      <vt:lpstr>Samsung KNOX | Active Directory Based Management*</vt:lpstr>
      <vt:lpstr>Samsung KNOX | Samsung Mobile Devices</vt:lpstr>
      <vt:lpstr>Samsung KNOX | Find Out More</vt:lpstr>
      <vt:lpstr>PowerPoint Presentation</vt:lpstr>
      <vt:lpstr>PowerPoint Presentation</vt:lpstr>
    </vt:vector>
  </TitlesOfParts>
  <Company>Hamilton Reed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Samsung Interface Font</dc:title>
  <dc:creator>Michelle Hamilton</dc:creator>
  <cp:lastModifiedBy>Jae Shin Lim</cp:lastModifiedBy>
  <cp:revision>1533</cp:revision>
  <cp:lastPrinted>2013-12-16T18:19:55Z</cp:lastPrinted>
  <dcterms:created xsi:type="dcterms:W3CDTF">2013-10-14T05:32:16Z</dcterms:created>
  <dcterms:modified xsi:type="dcterms:W3CDTF">2014-03-05T18:24:37Z</dcterms:modified>
</cp:coreProperties>
</file>